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IBM Plex Sans"/>
      <p:regular r:id="rId19"/>
      <p:bold r:id="rId20"/>
      <p:italic r:id="rId21"/>
      <p:boldItalic r:id="rId22"/>
    </p:embeddedFont>
    <p:embeddedFont>
      <p:font typeface="IBM Plex Serif SemiBold"/>
      <p:regular r:id="rId23"/>
      <p:bold r:id="rId24"/>
      <p:italic r:id="rId25"/>
      <p:boldItalic r:id="rId26"/>
    </p:embeddedFont>
    <p:embeddedFont>
      <p:font typeface="IBM Plex Sans JP Medium"/>
      <p:regular r:id="rId27"/>
      <p:bold r:id="rId28"/>
    </p:embeddedFont>
    <p:embeddedFont>
      <p:font typeface="IBM Plex Serif"/>
      <p:regular r:id="rId29"/>
      <p:bold r:id="rId30"/>
      <p:italic r:id="rId31"/>
      <p:boldItalic r:id="rId32"/>
    </p:embeddedFont>
    <p:embeddedFont>
      <p:font typeface="IBM Plex Sans Medium"/>
      <p:regular r:id="rId33"/>
      <p:bold r:id="rId34"/>
      <p:italic r:id="rId35"/>
      <p:boldItalic r:id="rId36"/>
    </p:embeddedFont>
    <p:embeddedFont>
      <p:font typeface="IBM Plex Sans Condensed Medium"/>
      <p:regular r:id="rId37"/>
      <p:bold r:id="rId38"/>
      <p:italic r:id="rId39"/>
      <p:boldItalic r:id="rId40"/>
    </p:embeddedFont>
    <p:embeddedFont>
      <p:font typeface="IBM Plex Serif Medium"/>
      <p:regular r:id="rId41"/>
      <p:bold r:id="rId42"/>
      <p:italic r:id="rId43"/>
      <p:boldItalic r:id="rId44"/>
    </p:embeddedFont>
    <p:embeddedFont>
      <p:font typeface="IBM Plex Sans Condensed"/>
      <p:regular r:id="rId45"/>
      <p:bold r:id="rId46"/>
      <p:italic r:id="rId47"/>
      <p:boldItalic r:id="rId48"/>
    </p:embeddedFont>
    <p:embeddedFont>
      <p:font typeface="IBM Plex Sans Condensed SemiBold"/>
      <p:regular r:id="rId49"/>
      <p:bold r:id="rId50"/>
      <p:italic r:id="rId51"/>
      <p:boldItalic r:id="rId52"/>
    </p:embeddedFont>
    <p:embeddedFont>
      <p:font typeface="IBM Plex Sans JP"/>
      <p:regular r:id="rId53"/>
      <p:bold r:id="rId54"/>
    </p:embeddedFont>
    <p:embeddedFont>
      <p:font typeface="IBM Plex Sans SemiBold"/>
      <p:regular r:id="rId55"/>
      <p:bold r:id="rId56"/>
      <p:italic r:id="rId57"/>
      <p:boldItalic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BMPlexSansCondensedMedium-boldItalic.fntdata"/><Relationship Id="rId42" Type="http://schemas.openxmlformats.org/officeDocument/2006/relationships/font" Target="fonts/IBMPlexSerifMedium-bold.fntdata"/><Relationship Id="rId41" Type="http://schemas.openxmlformats.org/officeDocument/2006/relationships/font" Target="fonts/IBMPlexSerifMedium-regular.fntdata"/><Relationship Id="rId44" Type="http://schemas.openxmlformats.org/officeDocument/2006/relationships/font" Target="fonts/IBMPlexSerifMedium-boldItalic.fntdata"/><Relationship Id="rId43" Type="http://schemas.openxmlformats.org/officeDocument/2006/relationships/font" Target="fonts/IBMPlexSerifMedium-italic.fntdata"/><Relationship Id="rId46" Type="http://schemas.openxmlformats.org/officeDocument/2006/relationships/font" Target="fonts/IBMPlexSansCondensed-bold.fntdata"/><Relationship Id="rId45" Type="http://schemas.openxmlformats.org/officeDocument/2006/relationships/font" Target="fonts/IBMPlexSansCondense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IBMPlexSansCondensed-boldItalic.fntdata"/><Relationship Id="rId47" Type="http://schemas.openxmlformats.org/officeDocument/2006/relationships/font" Target="fonts/IBMPlexSansCondensed-italic.fntdata"/><Relationship Id="rId49" Type="http://schemas.openxmlformats.org/officeDocument/2006/relationships/font" Target="fonts/IBMPlexSansCondensedSemiBo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IBMPlexSerif-italic.fntdata"/><Relationship Id="rId30" Type="http://schemas.openxmlformats.org/officeDocument/2006/relationships/font" Target="fonts/IBMPlexSerif-bold.fntdata"/><Relationship Id="rId33" Type="http://schemas.openxmlformats.org/officeDocument/2006/relationships/font" Target="fonts/IBMPlexSansMedium-regular.fntdata"/><Relationship Id="rId32" Type="http://schemas.openxmlformats.org/officeDocument/2006/relationships/font" Target="fonts/IBMPlexSerif-boldItalic.fntdata"/><Relationship Id="rId35" Type="http://schemas.openxmlformats.org/officeDocument/2006/relationships/font" Target="fonts/IBMPlexSansMedium-italic.fntdata"/><Relationship Id="rId34" Type="http://schemas.openxmlformats.org/officeDocument/2006/relationships/font" Target="fonts/IBMPlexSansMedium-bold.fntdata"/><Relationship Id="rId37" Type="http://schemas.openxmlformats.org/officeDocument/2006/relationships/font" Target="fonts/IBMPlexSansCondensedMedium-regular.fntdata"/><Relationship Id="rId36" Type="http://schemas.openxmlformats.org/officeDocument/2006/relationships/font" Target="fonts/IBMPlexSansMedium-boldItalic.fntdata"/><Relationship Id="rId39" Type="http://schemas.openxmlformats.org/officeDocument/2006/relationships/font" Target="fonts/IBMPlexSansCondensedMedium-italic.fntdata"/><Relationship Id="rId38" Type="http://schemas.openxmlformats.org/officeDocument/2006/relationships/font" Target="fonts/IBMPlexSansCondensedMedium-bold.fntdata"/><Relationship Id="rId20" Type="http://schemas.openxmlformats.org/officeDocument/2006/relationships/font" Target="fonts/IBMPlexSans-bold.fntdata"/><Relationship Id="rId22" Type="http://schemas.openxmlformats.org/officeDocument/2006/relationships/font" Target="fonts/IBMPlexSans-boldItalic.fntdata"/><Relationship Id="rId21" Type="http://schemas.openxmlformats.org/officeDocument/2006/relationships/font" Target="fonts/IBMPlexSans-italic.fntdata"/><Relationship Id="rId24" Type="http://schemas.openxmlformats.org/officeDocument/2006/relationships/font" Target="fonts/IBMPlexSerifSemiBold-bold.fntdata"/><Relationship Id="rId23" Type="http://schemas.openxmlformats.org/officeDocument/2006/relationships/font" Target="fonts/IBMPlexSerifSemiBold-regular.fntdata"/><Relationship Id="rId26" Type="http://schemas.openxmlformats.org/officeDocument/2006/relationships/font" Target="fonts/IBMPlexSerifSemiBold-boldItalic.fntdata"/><Relationship Id="rId25" Type="http://schemas.openxmlformats.org/officeDocument/2006/relationships/font" Target="fonts/IBMPlexSerifSemiBold-italic.fntdata"/><Relationship Id="rId28" Type="http://schemas.openxmlformats.org/officeDocument/2006/relationships/font" Target="fonts/IBMPlexSansJPMedium-bold.fntdata"/><Relationship Id="rId27" Type="http://schemas.openxmlformats.org/officeDocument/2006/relationships/font" Target="fonts/IBMPlexSansJPMedium-regular.fntdata"/><Relationship Id="rId29" Type="http://schemas.openxmlformats.org/officeDocument/2006/relationships/font" Target="fonts/IBMPlexSerif-regular.fntdata"/><Relationship Id="rId51" Type="http://schemas.openxmlformats.org/officeDocument/2006/relationships/font" Target="fonts/IBMPlexSansCondensedSemiBold-italic.fntdata"/><Relationship Id="rId50" Type="http://schemas.openxmlformats.org/officeDocument/2006/relationships/font" Target="fonts/IBMPlexSansCondensedSemiBold-bold.fntdata"/><Relationship Id="rId53" Type="http://schemas.openxmlformats.org/officeDocument/2006/relationships/font" Target="fonts/IBMPlexSansJP-regular.fntdata"/><Relationship Id="rId52" Type="http://schemas.openxmlformats.org/officeDocument/2006/relationships/font" Target="fonts/IBMPlexSansCondensedSemiBold-boldItalic.fntdata"/><Relationship Id="rId11" Type="http://schemas.openxmlformats.org/officeDocument/2006/relationships/slide" Target="slides/slide6.xml"/><Relationship Id="rId55" Type="http://schemas.openxmlformats.org/officeDocument/2006/relationships/font" Target="fonts/IBMPlexSansSemiBold-regular.fntdata"/><Relationship Id="rId10" Type="http://schemas.openxmlformats.org/officeDocument/2006/relationships/slide" Target="slides/slide5.xml"/><Relationship Id="rId54" Type="http://schemas.openxmlformats.org/officeDocument/2006/relationships/font" Target="fonts/IBMPlexSansJP-bold.fntdata"/><Relationship Id="rId13" Type="http://schemas.openxmlformats.org/officeDocument/2006/relationships/slide" Target="slides/slide8.xml"/><Relationship Id="rId57" Type="http://schemas.openxmlformats.org/officeDocument/2006/relationships/font" Target="fonts/IBMPlexSansSemiBold-italic.fntdata"/><Relationship Id="rId12" Type="http://schemas.openxmlformats.org/officeDocument/2006/relationships/slide" Target="slides/slide7.xml"/><Relationship Id="rId56" Type="http://schemas.openxmlformats.org/officeDocument/2006/relationships/font" Target="fonts/IBMPlexSansSemiBold-bold.fntdata"/><Relationship Id="rId15" Type="http://schemas.openxmlformats.org/officeDocument/2006/relationships/slide" Target="slides/slide10.xml"/><Relationship Id="rId14" Type="http://schemas.openxmlformats.org/officeDocument/2006/relationships/slide" Target="slides/slide9.xml"/><Relationship Id="rId58" Type="http://schemas.openxmlformats.org/officeDocument/2006/relationships/font" Target="fonts/IBMPlexSansSemiBold-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IBMPlexSans-regular.fntdata"/><Relationship Id="rId18" Type="http://schemas.openxmlformats.org/officeDocument/2006/relationships/slide" Target="slides/slide1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71ad25ab9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71ad25ab9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ec6a1759d4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ec6a1759d4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ec6a1759d4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ec6a1759d4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73e00026d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73e00026d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ec6a1759d4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ec6a1759d4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2ec6a1759d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2ec6a1759d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ec6a1759d4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ec6a1759d4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ec6a1759d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ec6a1759d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ec6a1759d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ec6a1759d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ec6a1759d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ec6a1759d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ec6a1759d4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ec6a1759d4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ec6a1759d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ec6a1759d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ec6a1759d4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ec6a1759d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hyperlink" Target="https://www.kaggle.com/datasets/spscientist/students-performance-in-exam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hyperlink" Target="https://www.kaggle.com/datasets/spscientist/students-performance-in-exam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1141"/>
        </a:solidFill>
      </p:bgPr>
    </p:bg>
    <p:spTree>
      <p:nvGrpSpPr>
        <p:cNvPr id="53" name="Shape 53"/>
        <p:cNvGrpSpPr/>
        <p:nvPr/>
      </p:nvGrpSpPr>
      <p:grpSpPr>
        <a:xfrm>
          <a:off x="0" y="0"/>
          <a:ext cx="0" cy="0"/>
          <a:chOff x="0" y="0"/>
          <a:chExt cx="0" cy="0"/>
        </a:xfrm>
      </p:grpSpPr>
      <p:sp>
        <p:nvSpPr>
          <p:cNvPr id="54" name="Google Shape;54;p13"/>
          <p:cNvSpPr txBox="1"/>
          <p:nvPr/>
        </p:nvSpPr>
        <p:spPr>
          <a:xfrm>
            <a:off x="565525" y="293800"/>
            <a:ext cx="7487400" cy="12651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2500">
                <a:solidFill>
                  <a:schemeClr val="lt1"/>
                </a:solidFill>
                <a:latin typeface="IBM Plex Sans Medium"/>
                <a:ea typeface="IBM Plex Sans Medium"/>
                <a:cs typeface="IBM Plex Sans Medium"/>
                <a:sym typeface="IBM Plex Sans Medium"/>
              </a:rPr>
              <a:t> IBM SkillsBuild Decoding Data PBL Program 2025 </a:t>
            </a:r>
            <a:br>
              <a:rPr lang="en" sz="2300">
                <a:solidFill>
                  <a:schemeClr val="lt1"/>
                </a:solidFill>
                <a:latin typeface="IBM Plex Sans Medium"/>
                <a:ea typeface="IBM Plex Sans Medium"/>
                <a:cs typeface="IBM Plex Sans Medium"/>
                <a:sym typeface="IBM Plex Sans Medium"/>
              </a:rPr>
            </a:br>
            <a:r>
              <a:rPr lang="en" sz="2300">
                <a:solidFill>
                  <a:schemeClr val="lt1"/>
                </a:solidFill>
                <a:latin typeface="IBM Plex Sans Medium"/>
                <a:ea typeface="IBM Plex Sans Medium"/>
                <a:cs typeface="IBM Plex Sans Medium"/>
                <a:sym typeface="IBM Plex Sans Medium"/>
              </a:rPr>
              <a:t>Final Project Presentation</a:t>
            </a:r>
            <a:endParaRPr sz="2300">
              <a:solidFill>
                <a:schemeClr val="lt1"/>
              </a:solidFill>
              <a:latin typeface="IBM Plex Sans Medium"/>
              <a:ea typeface="IBM Plex Sans Medium"/>
              <a:cs typeface="IBM Plex Sans Medium"/>
              <a:sym typeface="IBM Plex Sans Medium"/>
            </a:endParaRPr>
          </a:p>
        </p:txBody>
      </p:sp>
      <p:sp>
        <p:nvSpPr>
          <p:cNvPr id="55" name="Google Shape;55;p13"/>
          <p:cNvSpPr/>
          <p:nvPr/>
        </p:nvSpPr>
        <p:spPr>
          <a:xfrm>
            <a:off x="0" y="2046775"/>
            <a:ext cx="9144000" cy="2076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9144" lvl="0" marL="9144" rtl="0" algn="l">
              <a:lnSpc>
                <a:spcPct val="150000"/>
              </a:lnSpc>
              <a:spcBef>
                <a:spcPts val="0"/>
              </a:spcBef>
              <a:spcAft>
                <a:spcPts val="0"/>
              </a:spcAft>
              <a:buNone/>
            </a:pPr>
            <a:r>
              <a:rPr lang="en" sz="1900">
                <a:latin typeface="IBM Plex Sans Medium"/>
                <a:ea typeface="IBM Plex Sans Medium"/>
                <a:cs typeface="IBM Plex Sans Medium"/>
                <a:sym typeface="IBM Plex Sans Medium"/>
              </a:rPr>
              <a:t>Project Name		: </a:t>
            </a:r>
            <a:r>
              <a:rPr b="1" lang="en" sz="1900">
                <a:latin typeface="IBM Plex Serif"/>
                <a:ea typeface="IBM Plex Serif"/>
                <a:cs typeface="IBM Plex Serif"/>
                <a:sym typeface="IBM Plex Serif"/>
              </a:rPr>
              <a:t>STUDENT PERFORMANCE ANALYSIS</a:t>
            </a:r>
            <a:br>
              <a:rPr lang="en" sz="1900">
                <a:latin typeface="IBM Plex Sans Medium"/>
                <a:ea typeface="IBM Plex Sans Medium"/>
                <a:cs typeface="IBM Plex Sans Medium"/>
                <a:sym typeface="IBM Plex Sans Medium"/>
              </a:rPr>
            </a:br>
            <a:r>
              <a:rPr lang="en" sz="1900">
                <a:latin typeface="IBM Plex Sans Medium"/>
                <a:ea typeface="IBM Plex Sans Medium"/>
                <a:cs typeface="IBM Plex Sans Medium"/>
                <a:sym typeface="IBM Plex Sans Medium"/>
              </a:rPr>
              <a:t>Team Name			: </a:t>
            </a:r>
            <a:r>
              <a:rPr b="1" lang="en" sz="1900">
                <a:latin typeface="IBM Plex Serif"/>
                <a:ea typeface="IBM Plex Serif"/>
                <a:cs typeface="IBM Plex Serif"/>
                <a:sym typeface="IBM Plex Serif"/>
              </a:rPr>
              <a:t>DATA DREAMERS</a:t>
            </a:r>
            <a:endParaRPr b="1" sz="1900">
              <a:latin typeface="IBM Plex Serif"/>
              <a:ea typeface="IBM Plex Serif"/>
              <a:cs typeface="IBM Plex Serif"/>
              <a:sym typeface="IBM Plex Serif"/>
            </a:endParaRPr>
          </a:p>
          <a:p>
            <a:pPr indent="-9144" lvl="0" marL="9144" rtl="0" algn="l">
              <a:lnSpc>
                <a:spcPct val="150000"/>
              </a:lnSpc>
              <a:spcBef>
                <a:spcPts val="0"/>
              </a:spcBef>
              <a:spcAft>
                <a:spcPts val="0"/>
              </a:spcAft>
              <a:buNone/>
            </a:pPr>
            <a:r>
              <a:rPr lang="en" sz="1900">
                <a:latin typeface="IBM Plex Sans Medium"/>
                <a:ea typeface="IBM Plex Sans Medium"/>
                <a:cs typeface="IBM Plex Sans Medium"/>
                <a:sym typeface="IBM Plex Sans Medium"/>
              </a:rPr>
              <a:t>College Name		: </a:t>
            </a:r>
            <a:r>
              <a:rPr b="1" lang="en" sz="1900">
                <a:latin typeface="IBM Plex Serif"/>
                <a:ea typeface="IBM Plex Serif"/>
                <a:cs typeface="IBM Plex Serif"/>
                <a:sym typeface="IBM Plex Serif"/>
              </a:rPr>
              <a:t>GURU NANAK INSTITUTE OF TECHNOLOGY,KOLKATA</a:t>
            </a:r>
            <a:endParaRPr b="1" sz="1900">
              <a:latin typeface="IBM Plex Serif"/>
              <a:ea typeface="IBM Plex Serif"/>
              <a:cs typeface="IBM Plex Serif"/>
              <a:sym typeface="IBM Plex Serif"/>
            </a:endParaRPr>
          </a:p>
        </p:txBody>
      </p:sp>
      <p:sp>
        <p:nvSpPr>
          <p:cNvPr id="56" name="Google Shape;56;p13"/>
          <p:cNvSpPr/>
          <p:nvPr/>
        </p:nvSpPr>
        <p:spPr>
          <a:xfrm>
            <a:off x="691375" y="860825"/>
            <a:ext cx="6969300" cy="312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7" name="Google Shape;57;p13"/>
          <p:cNvSpPr/>
          <p:nvPr/>
        </p:nvSpPr>
        <p:spPr>
          <a:xfrm>
            <a:off x="0" y="4018825"/>
            <a:ext cx="9144000" cy="959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8" name="Google Shape;58;p13"/>
          <p:cNvPicPr preferRelativeResize="0"/>
          <p:nvPr/>
        </p:nvPicPr>
        <p:blipFill>
          <a:blip r:embed="rId3">
            <a:alphaModFix/>
          </a:blip>
          <a:stretch>
            <a:fillRect/>
          </a:stretch>
        </p:blipFill>
        <p:spPr>
          <a:xfrm>
            <a:off x="7282300" y="4288751"/>
            <a:ext cx="1711124" cy="584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8" name="Shape 118"/>
        <p:cNvGrpSpPr/>
        <p:nvPr/>
      </p:nvGrpSpPr>
      <p:grpSpPr>
        <a:xfrm>
          <a:off x="0" y="0"/>
          <a:ext cx="0" cy="0"/>
          <a:chOff x="0" y="0"/>
          <a:chExt cx="0" cy="0"/>
        </a:xfrm>
      </p:grpSpPr>
      <p:sp>
        <p:nvSpPr>
          <p:cNvPr id="119" name="Google Shape;119;p22"/>
          <p:cNvSpPr txBox="1"/>
          <p:nvPr/>
        </p:nvSpPr>
        <p:spPr>
          <a:xfrm>
            <a:off x="187800" y="148150"/>
            <a:ext cx="8812800" cy="473700"/>
          </a:xfrm>
          <a:prstGeom prst="rect">
            <a:avLst/>
          </a:prstGeom>
          <a:noFill/>
          <a:ln cap="flat" cmpd="sng" w="3810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rgbClr val="274E13"/>
                </a:solidFill>
                <a:latin typeface="IBM Plex Serif"/>
                <a:ea typeface="IBM Plex Serif"/>
                <a:cs typeface="IBM Plex Serif"/>
                <a:sym typeface="IBM Plex Serif"/>
              </a:rPr>
              <a:t>VISUALIZATION</a:t>
            </a:r>
            <a:endParaRPr b="1" sz="2300">
              <a:solidFill>
                <a:srgbClr val="274E13"/>
              </a:solidFill>
              <a:latin typeface="IBM Plex Serif"/>
              <a:ea typeface="IBM Plex Serif"/>
              <a:cs typeface="IBM Plex Serif"/>
              <a:sym typeface="IBM Plex Serif"/>
            </a:endParaRPr>
          </a:p>
        </p:txBody>
      </p:sp>
      <p:sp>
        <p:nvSpPr>
          <p:cNvPr id="120" name="Google Shape;120;p22"/>
          <p:cNvSpPr txBox="1"/>
          <p:nvPr/>
        </p:nvSpPr>
        <p:spPr>
          <a:xfrm>
            <a:off x="187800" y="672300"/>
            <a:ext cx="4500000" cy="41028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IBM Plex Sans"/>
              <a:buChar char="❖"/>
            </a:pPr>
            <a:r>
              <a:rPr b="1" lang="en" sz="1700" u="sng">
                <a:solidFill>
                  <a:schemeClr val="dk1"/>
                </a:solidFill>
                <a:latin typeface="IBM Plex Sans"/>
                <a:ea typeface="IBM Plex Sans"/>
                <a:cs typeface="IBM Plex Sans"/>
                <a:sym typeface="IBM Plex Sans"/>
              </a:rPr>
              <a:t>Prominent features of the platform</a:t>
            </a:r>
            <a:endParaRPr b="1" sz="1700" u="sng">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b="1" sz="800" u="sng">
              <a:solidFill>
                <a:schemeClr val="dk1"/>
              </a:solidFill>
              <a:latin typeface="IBM Plex Sans"/>
              <a:ea typeface="IBM Plex Sans"/>
              <a:cs typeface="IBM Plex Sans"/>
              <a:sym typeface="IBM Plex Sans"/>
            </a:endParaRPr>
          </a:p>
          <a:p>
            <a:pPr indent="-298450" lvl="0" marL="457200" rtl="0" algn="l">
              <a:lnSpc>
                <a:spcPct val="100000"/>
              </a:lnSpc>
              <a:spcBef>
                <a:spcPts val="0"/>
              </a:spcBef>
              <a:spcAft>
                <a:spcPts val="0"/>
              </a:spcAft>
              <a:buSzPts val="1100"/>
              <a:buFont typeface="IBM Plex Sans Condensed Medium"/>
              <a:buAutoNum type="arabicParenR"/>
            </a:pPr>
            <a:r>
              <a:rPr b="1" lang="en" sz="1100" u="sng">
                <a:latin typeface="IBM Plex Sans Condensed"/>
                <a:ea typeface="IBM Plex Sans Condensed"/>
                <a:cs typeface="IBM Plex Sans Condensed"/>
                <a:sym typeface="IBM Plex Sans Condensed"/>
              </a:rPr>
              <a:t>Interactive Dashboard:</a:t>
            </a:r>
            <a:r>
              <a:rPr lang="en" sz="1100">
                <a:latin typeface="IBM Plex Sans Condensed Medium"/>
                <a:ea typeface="IBM Plex Sans Condensed Medium"/>
                <a:cs typeface="IBM Plex Sans Condensed Medium"/>
                <a:sym typeface="IBM Plex Sans Condensed Medium"/>
              </a:rPr>
              <a:t> Users can dynamically filter data by gender, class, test preparation, or race/ethnicity.</a:t>
            </a:r>
            <a:endParaRPr sz="1100">
              <a:latin typeface="IBM Plex Sans Condensed Medium"/>
              <a:ea typeface="IBM Plex Sans Condensed Medium"/>
              <a:cs typeface="IBM Plex Sans Condensed Medium"/>
              <a:sym typeface="IBM Plex Sans Condensed Medium"/>
            </a:endParaRPr>
          </a:p>
          <a:p>
            <a:pPr indent="-298450" lvl="0" marL="457200" rtl="0" algn="l">
              <a:lnSpc>
                <a:spcPct val="100000"/>
              </a:lnSpc>
              <a:spcBef>
                <a:spcPts val="1000"/>
              </a:spcBef>
              <a:spcAft>
                <a:spcPts val="0"/>
              </a:spcAft>
              <a:buSzPts val="1100"/>
              <a:buFont typeface="IBM Plex Sans Condensed Medium"/>
              <a:buAutoNum type="arabicParenR"/>
            </a:pPr>
            <a:r>
              <a:rPr b="1" lang="en" sz="1100" u="sng">
                <a:latin typeface="IBM Plex Sans Condensed"/>
                <a:ea typeface="IBM Plex Sans Condensed"/>
                <a:cs typeface="IBM Plex Sans Condensed"/>
                <a:sym typeface="IBM Plex Sans Condensed"/>
              </a:rPr>
              <a:t>Subject-wise Performance Analysis:</a:t>
            </a:r>
            <a:r>
              <a:rPr lang="en" sz="1100">
                <a:latin typeface="IBM Plex Sans Condensed Medium"/>
                <a:ea typeface="IBM Plex Sans Condensed Medium"/>
                <a:cs typeface="IBM Plex Sans Condensed Medium"/>
                <a:sym typeface="IBM Plex Sans Condensed Medium"/>
              </a:rPr>
              <a:t> Visual insights on Math, Reading, and Writing scores separately, using bar/column charts and line charts.</a:t>
            </a:r>
            <a:endParaRPr sz="1100">
              <a:latin typeface="IBM Plex Sans Condensed Medium"/>
              <a:ea typeface="IBM Plex Sans Condensed Medium"/>
              <a:cs typeface="IBM Plex Sans Condensed Medium"/>
              <a:sym typeface="IBM Plex Sans Condensed Medium"/>
            </a:endParaRPr>
          </a:p>
          <a:p>
            <a:pPr indent="-298450" lvl="0" marL="457200" rtl="0" algn="l">
              <a:lnSpc>
                <a:spcPct val="100000"/>
              </a:lnSpc>
              <a:spcBef>
                <a:spcPts val="1000"/>
              </a:spcBef>
              <a:spcAft>
                <a:spcPts val="0"/>
              </a:spcAft>
              <a:buSzPts val="1100"/>
              <a:buFont typeface="IBM Plex Sans Condensed Medium"/>
              <a:buAutoNum type="arabicParenR"/>
            </a:pPr>
            <a:r>
              <a:rPr b="1" lang="en" sz="1100" u="sng">
                <a:latin typeface="IBM Plex Sans Condensed"/>
                <a:ea typeface="IBM Plex Sans Condensed"/>
                <a:cs typeface="IBM Plex Sans Condensed"/>
                <a:sym typeface="IBM Plex Sans Condensed"/>
              </a:rPr>
              <a:t>Average Score Tracker:</a:t>
            </a:r>
            <a:r>
              <a:rPr lang="en" sz="1100">
                <a:latin typeface="IBM Plex Sans Condensed Medium"/>
                <a:ea typeface="IBM Plex Sans Condensed Medium"/>
                <a:cs typeface="IBM Plex Sans Condensed Medium"/>
                <a:sym typeface="IBM Plex Sans Condensed Medium"/>
              </a:rPr>
              <a:t> Real-time computation and display of mean/median scores across demographic groups.</a:t>
            </a:r>
            <a:endParaRPr sz="1100">
              <a:latin typeface="IBM Plex Sans Condensed Medium"/>
              <a:ea typeface="IBM Plex Sans Condensed Medium"/>
              <a:cs typeface="IBM Plex Sans Condensed Medium"/>
              <a:sym typeface="IBM Plex Sans Condensed Medium"/>
            </a:endParaRPr>
          </a:p>
          <a:p>
            <a:pPr indent="-298450" lvl="0" marL="457200" rtl="0" algn="l">
              <a:lnSpc>
                <a:spcPct val="100000"/>
              </a:lnSpc>
              <a:spcBef>
                <a:spcPts val="1000"/>
              </a:spcBef>
              <a:spcAft>
                <a:spcPts val="0"/>
              </a:spcAft>
              <a:buSzPts val="1100"/>
              <a:buFont typeface="IBM Plex Sans Condensed Medium"/>
              <a:buAutoNum type="arabicParenR"/>
            </a:pPr>
            <a:r>
              <a:rPr b="1" lang="en" sz="1100" u="sng">
                <a:latin typeface="IBM Plex Sans Condensed"/>
                <a:ea typeface="IBM Plex Sans Condensed"/>
                <a:cs typeface="IBM Plex Sans Condensed"/>
                <a:sym typeface="IBM Plex Sans Condensed"/>
              </a:rPr>
              <a:t>Comparative Visuals</a:t>
            </a:r>
            <a:r>
              <a:rPr lang="en" sz="1100">
                <a:latin typeface="IBM Plex Sans Condensed Medium"/>
                <a:ea typeface="IBM Plex Sans Condensed Medium"/>
                <a:cs typeface="IBM Plex Sans Condensed Medium"/>
                <a:sym typeface="IBM Plex Sans Condensed Medium"/>
              </a:rPr>
              <a:t>: Side-by-side comparison of students with and without test preparation courses.</a:t>
            </a:r>
            <a:endParaRPr sz="1100">
              <a:latin typeface="IBM Plex Sans Condensed Medium"/>
              <a:ea typeface="IBM Plex Sans Condensed Medium"/>
              <a:cs typeface="IBM Plex Sans Condensed Medium"/>
              <a:sym typeface="IBM Plex Sans Condensed Medium"/>
            </a:endParaRPr>
          </a:p>
          <a:p>
            <a:pPr indent="-298450" lvl="0" marL="457200" rtl="0" algn="l">
              <a:lnSpc>
                <a:spcPct val="100000"/>
              </a:lnSpc>
              <a:spcBef>
                <a:spcPts val="1000"/>
              </a:spcBef>
              <a:spcAft>
                <a:spcPts val="0"/>
              </a:spcAft>
              <a:buSzPts val="1100"/>
              <a:buFont typeface="IBM Plex Sans Condensed Medium"/>
              <a:buAutoNum type="arabicParenR"/>
            </a:pPr>
            <a:r>
              <a:rPr b="1" lang="en" sz="1100" u="sng">
                <a:latin typeface="IBM Plex Sans Condensed"/>
                <a:ea typeface="IBM Plex Sans Condensed"/>
                <a:cs typeface="IBM Plex Sans Condensed"/>
                <a:sym typeface="IBM Plex Sans Condensed"/>
              </a:rPr>
              <a:t>Trend &amp; Distribution Analysis</a:t>
            </a:r>
            <a:r>
              <a:rPr lang="en" sz="1100">
                <a:latin typeface="IBM Plex Sans Condensed Medium"/>
                <a:ea typeface="IBM Plex Sans Condensed Medium"/>
                <a:cs typeface="IBM Plex Sans Condensed Medium"/>
                <a:sym typeface="IBM Plex Sans Condensed Medium"/>
              </a:rPr>
              <a:t>: Line charts showing score distribution over different student groups.</a:t>
            </a:r>
            <a:endParaRPr sz="1100">
              <a:latin typeface="IBM Plex Sans Condensed Medium"/>
              <a:ea typeface="IBM Plex Sans Condensed Medium"/>
              <a:cs typeface="IBM Plex Sans Condensed Medium"/>
              <a:sym typeface="IBM Plex Sans Condensed Medium"/>
            </a:endParaRPr>
          </a:p>
          <a:p>
            <a:pPr indent="-298450" lvl="0" marL="457200" rtl="0" algn="l">
              <a:lnSpc>
                <a:spcPct val="100000"/>
              </a:lnSpc>
              <a:spcBef>
                <a:spcPts val="1000"/>
              </a:spcBef>
              <a:spcAft>
                <a:spcPts val="0"/>
              </a:spcAft>
              <a:buSzPts val="1100"/>
              <a:buFont typeface="IBM Plex Sans Condensed Medium"/>
              <a:buAutoNum type="arabicParenR"/>
            </a:pPr>
            <a:r>
              <a:rPr b="1" lang="en" sz="1100" u="sng">
                <a:latin typeface="IBM Plex Sans Condensed"/>
                <a:ea typeface="IBM Plex Sans Condensed"/>
                <a:cs typeface="IBM Plex Sans Condensed"/>
                <a:sym typeface="IBM Plex Sans Condensed"/>
              </a:rPr>
              <a:t>Performance Segmentation</a:t>
            </a:r>
            <a:r>
              <a:rPr lang="en" sz="1100">
                <a:latin typeface="IBM Plex Sans Condensed Medium"/>
                <a:ea typeface="IBM Plex Sans Condensed Medium"/>
                <a:cs typeface="IBM Plex Sans Condensed Medium"/>
                <a:sym typeface="IBM Plex Sans Condensed Medium"/>
              </a:rPr>
              <a:t>: Students are classified into </a:t>
            </a:r>
            <a:r>
              <a:rPr lang="en" sz="1100">
                <a:latin typeface="IBM Plex Sans Condensed Medium"/>
                <a:ea typeface="IBM Plex Sans Condensed Medium"/>
                <a:cs typeface="IBM Plex Sans Condensed Medium"/>
                <a:sym typeface="IBM Plex Sans Condensed Medium"/>
              </a:rPr>
              <a:t>Excellent</a:t>
            </a:r>
            <a:r>
              <a:rPr lang="en" sz="1100">
                <a:latin typeface="IBM Plex Sans Condensed Medium"/>
                <a:ea typeface="IBM Plex Sans Condensed Medium"/>
                <a:cs typeface="IBM Plex Sans Condensed Medium"/>
                <a:sym typeface="IBM Plex Sans Condensed Medium"/>
              </a:rPr>
              <a:t> / Average / Poor performers using average or total scores.</a:t>
            </a:r>
            <a:endParaRPr sz="1100">
              <a:latin typeface="IBM Plex Sans Condensed Medium"/>
              <a:ea typeface="IBM Plex Sans Condensed Medium"/>
              <a:cs typeface="IBM Plex Sans Condensed Medium"/>
              <a:sym typeface="IBM Plex Sans Condensed Medium"/>
            </a:endParaRPr>
          </a:p>
          <a:p>
            <a:pPr indent="-298450" lvl="0" marL="457200" rtl="0" algn="l">
              <a:lnSpc>
                <a:spcPct val="100000"/>
              </a:lnSpc>
              <a:spcBef>
                <a:spcPts val="1000"/>
              </a:spcBef>
              <a:spcAft>
                <a:spcPts val="0"/>
              </a:spcAft>
              <a:buSzPts val="1100"/>
              <a:buFont typeface="IBM Plex Sans Condensed Medium"/>
              <a:buAutoNum type="arabicParenR"/>
            </a:pPr>
            <a:r>
              <a:rPr b="1" lang="en" sz="1100" u="sng">
                <a:latin typeface="IBM Plex Sans Condensed"/>
                <a:ea typeface="IBM Plex Sans Condensed"/>
                <a:cs typeface="IBM Plex Sans Condensed"/>
                <a:sym typeface="IBM Plex Sans Condensed"/>
              </a:rPr>
              <a:t>Smart Filtering with Slicers</a:t>
            </a:r>
            <a:r>
              <a:rPr lang="en" sz="1100">
                <a:latin typeface="IBM Plex Sans Condensed Medium"/>
                <a:ea typeface="IBM Plex Sans Condensed Medium"/>
                <a:cs typeface="IBM Plex Sans Condensed Medium"/>
                <a:sym typeface="IBM Plex Sans Condensed Medium"/>
              </a:rPr>
              <a:t>: Easily segment data based on gender, subject, or performance band.</a:t>
            </a:r>
            <a:endParaRPr sz="1100">
              <a:latin typeface="IBM Plex Sans Condensed Medium"/>
              <a:ea typeface="IBM Plex Sans Condensed Medium"/>
              <a:cs typeface="IBM Plex Sans Condensed Medium"/>
              <a:sym typeface="IBM Plex Sans Condensed Medium"/>
            </a:endParaRPr>
          </a:p>
          <a:p>
            <a:pPr indent="-298450" lvl="0" marL="457200" rtl="0" algn="l">
              <a:lnSpc>
                <a:spcPct val="100000"/>
              </a:lnSpc>
              <a:spcBef>
                <a:spcPts val="1000"/>
              </a:spcBef>
              <a:spcAft>
                <a:spcPts val="1000"/>
              </a:spcAft>
              <a:buSzPts val="1100"/>
              <a:buFont typeface="IBM Plex Sans Condensed Medium"/>
              <a:buAutoNum type="arabicParenR"/>
            </a:pPr>
            <a:r>
              <a:rPr b="1" lang="en" sz="1100" u="sng">
                <a:latin typeface="IBM Plex Sans Condensed"/>
                <a:ea typeface="IBM Plex Sans Condensed"/>
                <a:cs typeface="IBM Plex Sans Condensed"/>
                <a:sym typeface="IBM Plex Sans Condensed"/>
              </a:rPr>
              <a:t>Exportable Reports</a:t>
            </a:r>
            <a:r>
              <a:rPr lang="en" sz="1100">
                <a:latin typeface="IBM Plex Sans Condensed Medium"/>
                <a:ea typeface="IBM Plex Sans Condensed Medium"/>
                <a:cs typeface="IBM Plex Sans Condensed Medium"/>
                <a:sym typeface="IBM Plex Sans Condensed Medium"/>
              </a:rPr>
              <a:t>: Capability to export PDF or Excel summaries for teachers or admin use.</a:t>
            </a:r>
            <a:endParaRPr sz="1100" u="sng">
              <a:solidFill>
                <a:schemeClr val="dk1"/>
              </a:solidFill>
              <a:latin typeface="IBM Plex Sans Condensed Medium"/>
              <a:ea typeface="IBM Plex Sans Condensed Medium"/>
              <a:cs typeface="IBM Plex Sans Condensed Medium"/>
              <a:sym typeface="IBM Plex Sans Condensed Medium"/>
            </a:endParaRPr>
          </a:p>
        </p:txBody>
      </p:sp>
      <p:sp>
        <p:nvSpPr>
          <p:cNvPr id="121" name="Google Shape;121;p22"/>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 name="Google Shape;122;p22"/>
          <p:cNvSpPr txBox="1"/>
          <p:nvPr/>
        </p:nvSpPr>
        <p:spPr>
          <a:xfrm>
            <a:off x="4687725" y="688625"/>
            <a:ext cx="4387500" cy="4221300"/>
          </a:xfrm>
          <a:prstGeom prst="rect">
            <a:avLst/>
          </a:prstGeom>
          <a:noFill/>
          <a:ln>
            <a:noFill/>
          </a:ln>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IBM Plex Sans"/>
              <a:buChar char="❖"/>
            </a:pPr>
            <a:r>
              <a:rPr b="1" lang="en" sz="1700" u="sng">
                <a:solidFill>
                  <a:schemeClr val="dk1"/>
                </a:solidFill>
                <a:latin typeface="IBM Plex Sans"/>
                <a:ea typeface="IBM Plex Sans"/>
                <a:cs typeface="IBM Plex Sans"/>
                <a:sym typeface="IBM Plex Sans"/>
              </a:rPr>
              <a:t>Site Map</a:t>
            </a:r>
            <a:endParaRPr b="1" sz="1700" u="sng">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Home Page</a:t>
            </a:r>
            <a:endParaRPr sz="1000">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a:t>
            </a:r>
            <a:endParaRPr sz="1000">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 </a:t>
            </a:r>
            <a:r>
              <a:rPr lang="en" sz="1000">
                <a:solidFill>
                  <a:srgbClr val="351C75"/>
                </a:solidFill>
                <a:latin typeface="IBM Plex Sans Condensed SemiBold"/>
                <a:ea typeface="IBM Plex Sans Condensed SemiBold"/>
                <a:cs typeface="IBM Plex Sans Condensed SemiBold"/>
                <a:sym typeface="IBM Plex Sans Condensed SemiBold"/>
              </a:rPr>
              <a:t>Dashboard Overview</a:t>
            </a:r>
            <a:endParaRPr sz="1000">
              <a:solidFill>
                <a:srgbClr val="351C75"/>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351C75"/>
                </a:solidFill>
                <a:latin typeface="IBM Plex Sans Condensed SemiBold"/>
                <a:ea typeface="IBM Plex Sans Condensed SemiBold"/>
                <a:cs typeface="IBM Plex Sans Condensed SemiBold"/>
                <a:sym typeface="IBM Plex Sans Condensed SemiBold"/>
              </a:rPr>
              <a:t>│   ├── Total Students, Score Range</a:t>
            </a:r>
            <a:endParaRPr sz="1000">
              <a:solidFill>
                <a:srgbClr val="351C75"/>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351C75"/>
                </a:solidFill>
                <a:latin typeface="IBM Plex Sans Condensed SemiBold"/>
                <a:ea typeface="IBM Plex Sans Condensed SemiBold"/>
                <a:cs typeface="IBM Plex Sans Condensed SemiBold"/>
                <a:sym typeface="IBM Plex Sans Condensed SemiBold"/>
              </a:rPr>
              <a:t>│   ├── Subject-wise Avg Scores (Math / Reading / Writing)</a:t>
            </a:r>
            <a:endParaRPr sz="1000">
              <a:solidFill>
                <a:srgbClr val="351C75"/>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351C75"/>
                </a:solidFill>
                <a:latin typeface="IBM Plex Sans Condensed SemiBold"/>
                <a:ea typeface="IBM Plex Sans Condensed SemiBold"/>
                <a:cs typeface="IBM Plex Sans Condensed SemiBold"/>
                <a:sym typeface="IBM Plex Sans Condensed SemiBold"/>
              </a:rPr>
              <a:t>│   ├── Gender-Based Performance Chart</a:t>
            </a:r>
            <a:endParaRPr sz="1000">
              <a:solidFill>
                <a:srgbClr val="351C75"/>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351C75"/>
                </a:solidFill>
                <a:latin typeface="IBM Plex Sans Condensed SemiBold"/>
                <a:ea typeface="IBM Plex Sans Condensed SemiBold"/>
                <a:cs typeface="IBM Plex Sans Condensed SemiBold"/>
                <a:sym typeface="IBM Plex Sans Condensed SemiBold"/>
              </a:rPr>
              <a:t>│   └── Test Prep Impact Summary</a:t>
            </a:r>
            <a:endParaRPr sz="1000">
              <a:solidFill>
                <a:srgbClr val="351C75"/>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a:t>
            </a:r>
            <a:endParaRPr sz="1000">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a:t>
            </a:r>
            <a:r>
              <a:rPr lang="en" sz="1000">
                <a:solidFill>
                  <a:srgbClr val="0B5394"/>
                </a:solidFill>
                <a:latin typeface="IBM Plex Sans Condensed SemiBold"/>
                <a:ea typeface="IBM Plex Sans Condensed SemiBold"/>
                <a:cs typeface="IBM Plex Sans Condensed SemiBold"/>
                <a:sym typeface="IBM Plex Sans Condensed SemiBold"/>
              </a:rPr>
              <a:t>── Deep Dive Analysis</a:t>
            </a:r>
            <a:endParaRPr sz="1000">
              <a:solidFill>
                <a:srgbClr val="0B5394"/>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0B5394"/>
                </a:solidFill>
                <a:latin typeface="IBM Plex Sans Condensed SemiBold"/>
                <a:ea typeface="IBM Plex Sans Condensed SemiBold"/>
                <a:cs typeface="IBM Plex Sans Condensed SemiBold"/>
                <a:sym typeface="IBM Plex Sans Condensed SemiBold"/>
              </a:rPr>
              <a:t>│   ├── Filter by: Gender | Class</a:t>
            </a:r>
            <a:endParaRPr sz="1000">
              <a:solidFill>
                <a:srgbClr val="0B5394"/>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0B5394"/>
                </a:solidFill>
                <a:latin typeface="IBM Plex Sans Condensed SemiBold"/>
                <a:ea typeface="IBM Plex Sans Condensed SemiBold"/>
                <a:cs typeface="IBM Plex Sans Condensed SemiBold"/>
                <a:sym typeface="IBM Plex Sans Condensed SemiBold"/>
              </a:rPr>
              <a:t>│   └── Performance Segments (Excellent/ Average / Poor)</a:t>
            </a:r>
            <a:endParaRPr sz="1000">
              <a:solidFill>
                <a:srgbClr val="0B5394"/>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a:t>
            </a:r>
            <a:endParaRPr sz="1000">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a:t>
            </a:r>
            <a:r>
              <a:rPr lang="en" sz="1000">
                <a:solidFill>
                  <a:srgbClr val="CC0000"/>
                </a:solidFill>
                <a:latin typeface="IBM Plex Sans Condensed SemiBold"/>
                <a:ea typeface="IBM Plex Sans Condensed SemiBold"/>
                <a:cs typeface="IBM Plex Sans Condensed SemiBold"/>
                <a:sym typeface="IBM Plex Sans Condensed SemiBold"/>
              </a:rPr>
              <a:t>── Insights &amp; Recommendations</a:t>
            </a:r>
            <a:endParaRPr sz="1000">
              <a:solidFill>
                <a:srgbClr val="CC0000"/>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CC0000"/>
                </a:solidFill>
                <a:latin typeface="IBM Plex Sans Condensed SemiBold"/>
                <a:ea typeface="IBM Plex Sans Condensed SemiBold"/>
                <a:cs typeface="IBM Plex Sans Condensed SemiBold"/>
                <a:sym typeface="IBM Plex Sans Condensed SemiBold"/>
              </a:rPr>
              <a:t>│   ├── Key Findings from Analysis</a:t>
            </a:r>
            <a:endParaRPr sz="1000">
              <a:solidFill>
                <a:srgbClr val="CC0000"/>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CC0000"/>
                </a:solidFill>
                <a:latin typeface="IBM Plex Sans Condensed SemiBold"/>
                <a:ea typeface="IBM Plex Sans Condensed SemiBold"/>
                <a:cs typeface="IBM Plex Sans Condensed SemiBold"/>
                <a:sym typeface="IBM Plex Sans Condensed SemiBold"/>
              </a:rPr>
              <a:t>│   ├── Suggested Interventions</a:t>
            </a:r>
            <a:endParaRPr sz="1000">
              <a:solidFill>
                <a:srgbClr val="CC0000"/>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CC0000"/>
                </a:solidFill>
                <a:latin typeface="IBM Plex Sans Condensed SemiBold"/>
                <a:ea typeface="IBM Plex Sans Condensed SemiBold"/>
                <a:cs typeface="IBM Plex Sans Condensed SemiBold"/>
                <a:sym typeface="IBM Plex Sans Condensed SemiBold"/>
              </a:rPr>
              <a:t>│   └── SDG Alignment Summary (Quality Education, Gender Equality)</a:t>
            </a:r>
            <a:endParaRPr sz="1000">
              <a:solidFill>
                <a:srgbClr val="CC0000"/>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a:t>
            </a:r>
            <a:endParaRPr sz="1000">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a:t>
            </a:r>
            <a:r>
              <a:rPr lang="en" sz="1000">
                <a:solidFill>
                  <a:srgbClr val="134F5C"/>
                </a:solidFill>
                <a:latin typeface="IBM Plex Sans Condensed SemiBold"/>
                <a:ea typeface="IBM Plex Sans Condensed SemiBold"/>
                <a:cs typeface="IBM Plex Sans Condensed SemiBold"/>
                <a:sym typeface="IBM Plex Sans Condensed SemiBold"/>
              </a:rPr>
              <a:t>── Data &amp; Methodology</a:t>
            </a:r>
            <a:endParaRPr sz="1000">
              <a:solidFill>
                <a:srgbClr val="134F5C"/>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134F5C"/>
                </a:solidFill>
                <a:latin typeface="IBM Plex Sans Condensed SemiBold"/>
                <a:ea typeface="IBM Plex Sans Condensed SemiBold"/>
                <a:cs typeface="IBM Plex Sans Condensed SemiBold"/>
                <a:sym typeface="IBM Plex Sans Condensed SemiBold"/>
              </a:rPr>
              <a:t>│   ├── Dataset Description</a:t>
            </a:r>
            <a:endParaRPr sz="1000">
              <a:solidFill>
                <a:srgbClr val="134F5C"/>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134F5C"/>
                </a:solidFill>
                <a:latin typeface="IBM Plex Sans Condensed SemiBold"/>
                <a:ea typeface="IBM Plex Sans Condensed SemiBold"/>
                <a:cs typeface="IBM Plex Sans Condensed SemiBold"/>
                <a:sym typeface="IBM Plex Sans Condensed SemiBold"/>
              </a:rPr>
              <a:t>│   ├── Cleaning &amp; Transformation Techniques</a:t>
            </a:r>
            <a:endParaRPr sz="1000">
              <a:solidFill>
                <a:srgbClr val="134F5C"/>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134F5C"/>
                </a:solidFill>
                <a:latin typeface="IBM Plex Sans Condensed SemiBold"/>
                <a:ea typeface="IBM Plex Sans Condensed SemiBold"/>
                <a:cs typeface="IBM Plex Sans Condensed SemiBold"/>
                <a:sym typeface="IBM Plex Sans Condensed SemiBold"/>
              </a:rPr>
              <a:t>│   └── Hypothesis Testing Results (p-values, conclusions)</a:t>
            </a:r>
            <a:endParaRPr sz="1000">
              <a:solidFill>
                <a:srgbClr val="134F5C"/>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a:t>
            </a:r>
            <a:endParaRPr sz="1000">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latin typeface="IBM Plex Sans Condensed SemiBold"/>
                <a:ea typeface="IBM Plex Sans Condensed SemiBold"/>
                <a:cs typeface="IBM Plex Sans Condensed SemiBold"/>
                <a:sym typeface="IBM Plex Sans Condensed SemiBold"/>
              </a:rPr>
              <a:t>└</a:t>
            </a:r>
            <a:r>
              <a:rPr lang="en" sz="1000">
                <a:solidFill>
                  <a:srgbClr val="0000FF"/>
                </a:solidFill>
                <a:latin typeface="IBM Plex Sans Condensed SemiBold"/>
                <a:ea typeface="IBM Plex Sans Condensed SemiBold"/>
                <a:cs typeface="IBM Plex Sans Condensed SemiBold"/>
                <a:sym typeface="IBM Plex Sans Condensed SemiBold"/>
              </a:rPr>
              <a:t>── Export / Download Section</a:t>
            </a:r>
            <a:endParaRPr sz="1000">
              <a:solidFill>
                <a:srgbClr val="0000FF"/>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0000FF"/>
                </a:solidFill>
                <a:latin typeface="IBM Plex Sans Condensed SemiBold"/>
                <a:ea typeface="IBM Plex Sans Condensed SemiBold"/>
                <a:cs typeface="IBM Plex Sans Condensed SemiBold"/>
                <a:sym typeface="IBM Plex Sans Condensed SemiBold"/>
              </a:rPr>
              <a:t>    ├── Export Reports (.PDF / .CSV)</a:t>
            </a:r>
            <a:endParaRPr sz="1000">
              <a:solidFill>
                <a:srgbClr val="0000FF"/>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rPr lang="en" sz="1000">
                <a:solidFill>
                  <a:srgbClr val="0000FF"/>
                </a:solidFill>
                <a:latin typeface="IBM Plex Sans Condensed SemiBold"/>
                <a:ea typeface="IBM Plex Sans Condensed SemiBold"/>
                <a:cs typeface="IBM Plex Sans Condensed SemiBold"/>
                <a:sym typeface="IBM Plex Sans Condensed SemiBold"/>
              </a:rPr>
              <a:t>    ├── Print Dashboard Snapshot</a:t>
            </a:r>
            <a:endParaRPr sz="1000">
              <a:solidFill>
                <a:srgbClr val="0000FF"/>
              </a:solidFill>
              <a:latin typeface="IBM Plex Sans Condensed SemiBold"/>
              <a:ea typeface="IBM Plex Sans Condensed SemiBold"/>
              <a:cs typeface="IBM Plex Sans Condensed SemiBold"/>
              <a:sym typeface="IBM Plex Sans Condensed SemiBold"/>
            </a:endParaRPr>
          </a:p>
          <a:p>
            <a:pPr indent="0" lvl="0" marL="0" rtl="0" algn="l">
              <a:spcBef>
                <a:spcPts val="0"/>
              </a:spcBef>
              <a:spcAft>
                <a:spcPts val="0"/>
              </a:spcAft>
              <a:buNone/>
            </a:pPr>
            <a:r>
              <a:t/>
            </a:r>
            <a:endParaRPr sz="900"/>
          </a:p>
          <a:p>
            <a:pPr indent="0" lvl="0" marL="0" rtl="0" algn="l">
              <a:spcBef>
                <a:spcPts val="0"/>
              </a:spcBef>
              <a:spcAft>
                <a:spcPts val="0"/>
              </a:spcAft>
              <a:buNone/>
            </a:pPr>
            <a:r>
              <a:t/>
            </a:r>
            <a:endParaRPr b="1" sz="1700" u="sng">
              <a:solidFill>
                <a:schemeClr val="dk1"/>
              </a:solidFill>
              <a:latin typeface="IBM Plex Sans"/>
              <a:ea typeface="IBM Plex Sans"/>
              <a:cs typeface="IBM Plex Sans"/>
              <a:sym typeface="IBM Plex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6" name="Shape 126"/>
        <p:cNvGrpSpPr/>
        <p:nvPr/>
      </p:nvGrpSpPr>
      <p:grpSpPr>
        <a:xfrm>
          <a:off x="0" y="0"/>
          <a:ext cx="0" cy="0"/>
          <a:chOff x="0" y="0"/>
          <a:chExt cx="0" cy="0"/>
        </a:xfrm>
      </p:grpSpPr>
      <p:sp>
        <p:nvSpPr>
          <p:cNvPr id="127" name="Google Shape;127;p23"/>
          <p:cNvSpPr txBox="1"/>
          <p:nvPr/>
        </p:nvSpPr>
        <p:spPr>
          <a:xfrm>
            <a:off x="154800" y="115775"/>
            <a:ext cx="8834400" cy="473700"/>
          </a:xfrm>
          <a:prstGeom prst="rect">
            <a:avLst/>
          </a:prstGeom>
          <a:noFill/>
          <a:ln cap="flat" cmpd="sng" w="3810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rgbClr val="1155CC"/>
                </a:solidFill>
                <a:latin typeface="IBM Plex Serif"/>
                <a:ea typeface="IBM Plex Serif"/>
                <a:cs typeface="IBM Plex Serif"/>
                <a:sym typeface="IBM Plex Serif"/>
              </a:rPr>
              <a:t>CONCLUSION</a:t>
            </a:r>
            <a:endParaRPr b="1" sz="2300">
              <a:solidFill>
                <a:srgbClr val="1155CC"/>
              </a:solidFill>
              <a:latin typeface="IBM Plex Serif"/>
              <a:ea typeface="IBM Plex Serif"/>
              <a:cs typeface="IBM Plex Serif"/>
              <a:sym typeface="IBM Plex Serif"/>
            </a:endParaRPr>
          </a:p>
        </p:txBody>
      </p:sp>
      <p:sp>
        <p:nvSpPr>
          <p:cNvPr id="128" name="Google Shape;128;p23"/>
          <p:cNvSpPr txBox="1"/>
          <p:nvPr/>
        </p:nvSpPr>
        <p:spPr>
          <a:xfrm>
            <a:off x="154800" y="685475"/>
            <a:ext cx="8834400" cy="41952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IBM Plex Sans"/>
              <a:buChar char="❖"/>
            </a:pPr>
            <a:r>
              <a:rPr b="1" lang="en" sz="1800" u="sng">
                <a:solidFill>
                  <a:schemeClr val="dk1"/>
                </a:solidFill>
                <a:latin typeface="IBM Plex Sans"/>
                <a:ea typeface="IBM Plex Sans"/>
                <a:cs typeface="IBM Plex Sans"/>
                <a:sym typeface="IBM Plex Sans"/>
              </a:rPr>
              <a:t>Screenshot of the webpage</a:t>
            </a:r>
            <a:endParaRPr b="1" sz="1800" u="sng">
              <a:solidFill>
                <a:schemeClr val="dk1"/>
              </a:solidFill>
              <a:latin typeface="IBM Plex Sans"/>
              <a:ea typeface="IBM Plex Sans"/>
              <a:cs typeface="IBM Plex Sans"/>
              <a:sym typeface="IBM Plex Sans"/>
            </a:endParaRPr>
          </a:p>
          <a:p>
            <a:pPr indent="0" lvl="0" marL="0" rtl="0" algn="l">
              <a:spcBef>
                <a:spcPts val="0"/>
              </a:spcBef>
              <a:spcAft>
                <a:spcPts val="0"/>
              </a:spcAft>
              <a:buNone/>
            </a:pPr>
            <a:r>
              <a:t/>
            </a:r>
            <a:endParaRPr b="1" sz="1800" u="sng">
              <a:solidFill>
                <a:schemeClr val="dk1"/>
              </a:solidFill>
              <a:latin typeface="IBM Plex Sans"/>
              <a:ea typeface="IBM Plex Sans"/>
              <a:cs typeface="IBM Plex Sans"/>
              <a:sym typeface="IBM Plex Sans"/>
            </a:endParaRPr>
          </a:p>
        </p:txBody>
      </p:sp>
      <p:sp>
        <p:nvSpPr>
          <p:cNvPr id="129" name="Google Shape;129;p23"/>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30" name="Google Shape;130;p23" title="Screenshot 2025-07-29 222724.png"/>
          <p:cNvPicPr preferRelativeResize="0"/>
          <p:nvPr/>
        </p:nvPicPr>
        <p:blipFill>
          <a:blip r:embed="rId3">
            <a:alphaModFix/>
          </a:blip>
          <a:stretch>
            <a:fillRect/>
          </a:stretch>
        </p:blipFill>
        <p:spPr>
          <a:xfrm>
            <a:off x="154800" y="1239550"/>
            <a:ext cx="4586175" cy="3279924"/>
          </a:xfrm>
          <a:prstGeom prst="rect">
            <a:avLst/>
          </a:prstGeom>
          <a:noFill/>
          <a:ln>
            <a:noFill/>
          </a:ln>
        </p:spPr>
      </p:pic>
      <p:pic>
        <p:nvPicPr>
          <p:cNvPr id="131" name="Google Shape;131;p23" title="Screenshot 2025-07-29 222748.png"/>
          <p:cNvPicPr preferRelativeResize="0"/>
          <p:nvPr/>
        </p:nvPicPr>
        <p:blipFill>
          <a:blip r:embed="rId4">
            <a:alphaModFix/>
          </a:blip>
          <a:stretch>
            <a:fillRect/>
          </a:stretch>
        </p:blipFill>
        <p:spPr>
          <a:xfrm>
            <a:off x="4666425" y="1186300"/>
            <a:ext cx="4398051" cy="33331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5" name="Shape 135"/>
        <p:cNvGrpSpPr/>
        <p:nvPr/>
      </p:nvGrpSpPr>
      <p:grpSpPr>
        <a:xfrm>
          <a:off x="0" y="0"/>
          <a:ext cx="0" cy="0"/>
          <a:chOff x="0" y="0"/>
          <a:chExt cx="0" cy="0"/>
        </a:xfrm>
      </p:grpSpPr>
      <p:sp>
        <p:nvSpPr>
          <p:cNvPr id="136" name="Google Shape;136;p24"/>
          <p:cNvSpPr txBox="1"/>
          <p:nvPr/>
        </p:nvSpPr>
        <p:spPr>
          <a:xfrm>
            <a:off x="154800" y="62525"/>
            <a:ext cx="8834400" cy="473700"/>
          </a:xfrm>
          <a:prstGeom prst="rect">
            <a:avLst/>
          </a:prstGeom>
          <a:noFill/>
          <a:ln cap="flat" cmpd="sng" w="38100">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1155CC"/>
                </a:solidFill>
                <a:latin typeface="IBM Plex Serif"/>
                <a:ea typeface="IBM Plex Serif"/>
                <a:cs typeface="IBM Plex Serif"/>
                <a:sym typeface="IBM Plex Serif"/>
              </a:rPr>
              <a:t>CONCLUSION</a:t>
            </a:r>
            <a:endParaRPr b="1" sz="2200">
              <a:solidFill>
                <a:srgbClr val="1155CC"/>
              </a:solidFill>
              <a:latin typeface="IBM Plex Serif"/>
              <a:ea typeface="IBM Plex Serif"/>
              <a:cs typeface="IBM Plex Serif"/>
              <a:sym typeface="IBM Plex Serif"/>
            </a:endParaRPr>
          </a:p>
        </p:txBody>
      </p:sp>
      <p:sp>
        <p:nvSpPr>
          <p:cNvPr id="137" name="Google Shape;137;p24"/>
          <p:cNvSpPr txBox="1"/>
          <p:nvPr/>
        </p:nvSpPr>
        <p:spPr>
          <a:xfrm>
            <a:off x="257700" y="474150"/>
            <a:ext cx="8731500" cy="4669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IBM Plex Sans"/>
              <a:buChar char="❖"/>
            </a:pPr>
            <a:r>
              <a:rPr b="1" lang="en" u="sng">
                <a:solidFill>
                  <a:schemeClr val="dk1"/>
                </a:solidFill>
                <a:latin typeface="IBM Plex Sans"/>
                <a:ea typeface="IBM Plex Sans"/>
                <a:cs typeface="IBM Plex Sans"/>
                <a:sym typeface="IBM Plex Sans"/>
              </a:rPr>
              <a:t>Impact of Proposed Solution</a:t>
            </a:r>
            <a:endParaRPr b="1" u="sng">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b="1" sz="700" u="sng">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200">
                <a:latin typeface="IBM Plex Sans Condensed Medium"/>
                <a:ea typeface="IBM Plex Sans Condensed Medium"/>
                <a:cs typeface="IBM Plex Sans Condensed Medium"/>
                <a:sym typeface="IBM Plex Sans Condensed Medium"/>
              </a:rPr>
              <a:t>The Student Performance Analysis project successfully demonstrates how data analytics can transform educational insights into actionable strategies. By leveraging data from a structured student dataset, we explored the impact of demographic factors and preparatory efforts on academic outcomes in Math, Reading, and Writing.</a:t>
            </a:r>
            <a:endParaRPr sz="1200">
              <a:latin typeface="IBM Plex Sans Condensed Medium"/>
              <a:ea typeface="IBM Plex Sans Condensed Medium"/>
              <a:cs typeface="IBM Plex Sans Condensed Medium"/>
              <a:sym typeface="IBM Plex Sans Condensed Medium"/>
            </a:endParaRPr>
          </a:p>
          <a:p>
            <a:pPr indent="0" lvl="0" marL="0" rtl="0" algn="l">
              <a:spcBef>
                <a:spcPts val="0"/>
              </a:spcBef>
              <a:spcAft>
                <a:spcPts val="0"/>
              </a:spcAft>
              <a:buNone/>
            </a:pPr>
            <a:r>
              <a:rPr lang="en" sz="1200">
                <a:latin typeface="IBM Plex Sans Condensed Medium"/>
                <a:ea typeface="IBM Plex Sans Condensed Medium"/>
                <a:cs typeface="IBM Plex Sans Condensed Medium"/>
                <a:sym typeface="IBM Plex Sans Condensed Medium"/>
              </a:rPr>
              <a:t>Through descriptive statistics, visualizations, and hypothesis testing, we identified significant performance trends:</a:t>
            </a:r>
            <a:endParaRPr sz="1200">
              <a:latin typeface="IBM Plex Sans Condensed Medium"/>
              <a:ea typeface="IBM Plex Sans Condensed Medium"/>
              <a:cs typeface="IBM Plex Sans Condensed Medium"/>
              <a:sym typeface="IBM Plex Sans Condensed Medium"/>
            </a:endParaRPr>
          </a:p>
          <a:p>
            <a:pPr indent="-304800" lvl="0" marL="457200" rtl="0" algn="l">
              <a:spcBef>
                <a:spcPts val="0"/>
              </a:spcBef>
              <a:spcAft>
                <a:spcPts val="0"/>
              </a:spcAft>
              <a:buSzPts val="1200"/>
              <a:buFont typeface="IBM Plex Sans Condensed Medium"/>
              <a:buChar char="➔"/>
            </a:pPr>
            <a:r>
              <a:rPr lang="en" sz="1200">
                <a:latin typeface="IBM Plex Sans Condensed Medium"/>
                <a:ea typeface="IBM Plex Sans Condensed Medium"/>
                <a:cs typeface="IBM Plex Sans Condensed Medium"/>
                <a:sym typeface="IBM Plex Sans Condensed Medium"/>
              </a:rPr>
              <a:t>Students who completed test preparation courses consistently outperformed those who did not.</a:t>
            </a:r>
            <a:endParaRPr sz="1200">
              <a:latin typeface="IBM Plex Sans Condensed Medium"/>
              <a:ea typeface="IBM Plex Sans Condensed Medium"/>
              <a:cs typeface="IBM Plex Sans Condensed Medium"/>
              <a:sym typeface="IBM Plex Sans Condensed Medium"/>
            </a:endParaRPr>
          </a:p>
          <a:p>
            <a:pPr indent="-304800" lvl="0" marL="457200" rtl="0" algn="l">
              <a:spcBef>
                <a:spcPts val="0"/>
              </a:spcBef>
              <a:spcAft>
                <a:spcPts val="0"/>
              </a:spcAft>
              <a:buSzPts val="1200"/>
              <a:buFont typeface="IBM Plex Sans Condensed Medium"/>
              <a:buChar char="➔"/>
            </a:pPr>
            <a:r>
              <a:rPr lang="en" sz="1200">
                <a:latin typeface="IBM Plex Sans Condensed Medium"/>
                <a:ea typeface="IBM Plex Sans Condensed Medium"/>
                <a:cs typeface="IBM Plex Sans Condensed Medium"/>
                <a:sym typeface="IBM Plex Sans Condensed Medium"/>
              </a:rPr>
              <a:t>Gender-based performance gaps were evident, particularly with females excelling in reading and writing, while males showed slightly stronger math scores.</a:t>
            </a:r>
            <a:endParaRPr sz="1200">
              <a:latin typeface="IBM Plex Sans Condensed Medium"/>
              <a:ea typeface="IBM Plex Sans Condensed Medium"/>
              <a:cs typeface="IBM Plex Sans Condensed Medium"/>
              <a:sym typeface="IBM Plex Sans Condensed Medium"/>
            </a:endParaRPr>
          </a:p>
          <a:p>
            <a:pPr indent="-304800" lvl="0" marL="457200" rtl="0" algn="l">
              <a:spcBef>
                <a:spcPts val="0"/>
              </a:spcBef>
              <a:spcAft>
                <a:spcPts val="0"/>
              </a:spcAft>
              <a:buSzPts val="1200"/>
              <a:buFont typeface="IBM Plex Sans Condensed Medium"/>
              <a:buChar char="➔"/>
            </a:pPr>
            <a:r>
              <a:rPr lang="en" sz="1200">
                <a:latin typeface="IBM Plex Sans Condensed Medium"/>
                <a:ea typeface="IBM Plex Sans Condensed Medium"/>
                <a:cs typeface="IBM Plex Sans Condensed Medium"/>
                <a:sym typeface="IBM Plex Sans Condensed Medium"/>
              </a:rPr>
              <a:t>Race/Ethnicity  also correlated with academic performance, revealing important socio-educational dynamics.</a:t>
            </a:r>
            <a:br>
              <a:rPr lang="en" sz="1200">
                <a:latin typeface="IBM Plex Sans Condensed Medium"/>
                <a:ea typeface="IBM Plex Sans Condensed Medium"/>
                <a:cs typeface="IBM Plex Sans Condensed Medium"/>
                <a:sym typeface="IBM Plex Sans Condensed Medium"/>
              </a:rPr>
            </a:br>
            <a:endParaRPr sz="300">
              <a:latin typeface="IBM Plex Sans Condensed Medium"/>
              <a:ea typeface="IBM Plex Sans Condensed Medium"/>
              <a:cs typeface="IBM Plex Sans Condensed Medium"/>
              <a:sym typeface="IBM Plex Sans Condensed Medium"/>
            </a:endParaRPr>
          </a:p>
          <a:p>
            <a:pPr indent="0" lvl="0" marL="0" rtl="0" algn="l">
              <a:spcBef>
                <a:spcPts val="0"/>
              </a:spcBef>
              <a:spcAft>
                <a:spcPts val="0"/>
              </a:spcAft>
              <a:buNone/>
            </a:pPr>
            <a:r>
              <a:rPr lang="en" sz="1200">
                <a:latin typeface="IBM Plex Sans Condensed Medium"/>
                <a:ea typeface="IBM Plex Sans Condensed Medium"/>
                <a:cs typeface="IBM Plex Sans Condensed Medium"/>
                <a:sym typeface="IBM Plex Sans Condensed Medium"/>
              </a:rPr>
              <a:t>The interactive Power BI dashboard built as part of this project enables stakeholders—teachers, school administrators, and policymakers—to monitor, explore, and act on performance data with ease. It promotes data-driven decision-making and encourages targeted interventions for student improvement.</a:t>
            </a:r>
            <a:endParaRPr sz="1200">
              <a:latin typeface="IBM Plex Sans Condensed Medium"/>
              <a:ea typeface="IBM Plex Sans Condensed Medium"/>
              <a:cs typeface="IBM Plex Sans Condensed Medium"/>
              <a:sym typeface="IBM Plex Sans Condensed Medium"/>
            </a:endParaRPr>
          </a:p>
          <a:p>
            <a:pPr indent="0" lvl="0" marL="0" rtl="0" algn="l">
              <a:spcBef>
                <a:spcPts val="0"/>
              </a:spcBef>
              <a:spcAft>
                <a:spcPts val="0"/>
              </a:spcAft>
              <a:buNone/>
            </a:pPr>
            <a:r>
              <a:rPr lang="en" sz="1200">
                <a:latin typeface="IBM Plex Sans Condensed Medium"/>
                <a:ea typeface="IBM Plex Sans Condensed Medium"/>
                <a:cs typeface="IBM Plex Sans Condensed Medium"/>
                <a:sym typeface="IBM Plex Sans Condensed Medium"/>
              </a:rPr>
              <a:t>Aligned with UN Sustainable Development Goals (SDGs), particularly: SDG 4 – Quality Education and SDG 5 – Gender Equality this project supports the global mission of making education more inclusive, equitable, and effective.</a:t>
            </a:r>
            <a:endParaRPr sz="1200">
              <a:latin typeface="IBM Plex Sans Condensed Medium"/>
              <a:ea typeface="IBM Plex Sans Condensed Medium"/>
              <a:cs typeface="IBM Plex Sans Condensed Medium"/>
              <a:sym typeface="IBM Plex Sans Condensed Medium"/>
            </a:endParaRPr>
          </a:p>
          <a:p>
            <a:pPr indent="0" lvl="0" marL="0" rtl="0" algn="l">
              <a:spcBef>
                <a:spcPts val="0"/>
              </a:spcBef>
              <a:spcAft>
                <a:spcPts val="0"/>
              </a:spcAft>
              <a:buNone/>
            </a:pPr>
            <a:r>
              <a:t/>
            </a:r>
            <a:endParaRPr sz="600">
              <a:latin typeface="IBM Plex Sans Condensed Medium"/>
              <a:ea typeface="IBM Plex Sans Condensed Medium"/>
              <a:cs typeface="IBM Plex Sans Condensed Medium"/>
              <a:sym typeface="IBM Plex Sans Condensed Medium"/>
            </a:endParaRPr>
          </a:p>
          <a:p>
            <a:pPr indent="-317500" lvl="0" marL="457200" rtl="0" algn="l">
              <a:spcBef>
                <a:spcPts val="0"/>
              </a:spcBef>
              <a:spcAft>
                <a:spcPts val="0"/>
              </a:spcAft>
              <a:buClr>
                <a:schemeClr val="dk1"/>
              </a:buClr>
              <a:buSzPts val="1400"/>
              <a:buFont typeface="IBM Plex Sans"/>
              <a:buChar char="❖"/>
            </a:pPr>
            <a:r>
              <a:rPr b="1" lang="en" u="sng">
                <a:solidFill>
                  <a:schemeClr val="dk1"/>
                </a:solidFill>
                <a:latin typeface="IBM Plex Sans"/>
                <a:ea typeface="IBM Plex Sans"/>
                <a:cs typeface="IBM Plex Sans"/>
                <a:sym typeface="IBM Plex Sans"/>
              </a:rPr>
              <a:t>Future Work</a:t>
            </a:r>
            <a:endParaRPr b="1" u="sng">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b="1" sz="600" u="sng">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100">
                <a:solidFill>
                  <a:schemeClr val="dk1"/>
                </a:solidFill>
                <a:latin typeface="IBM Plex Sans JP Medium"/>
                <a:ea typeface="IBM Plex Sans JP Medium"/>
                <a:cs typeface="IBM Plex Sans JP Medium"/>
                <a:sym typeface="IBM Plex Sans JP Medium"/>
              </a:rPr>
              <a:t>Moving forward, this solution can be enhanced by:</a:t>
            </a:r>
            <a:endParaRPr sz="1100">
              <a:solidFill>
                <a:schemeClr val="dk1"/>
              </a:solidFill>
              <a:latin typeface="IBM Plex Sans JP Medium"/>
              <a:ea typeface="IBM Plex Sans JP Medium"/>
              <a:cs typeface="IBM Plex Sans JP Medium"/>
              <a:sym typeface="IBM Plex Sans JP Medium"/>
            </a:endParaRPr>
          </a:p>
          <a:p>
            <a:pPr indent="-298450" lvl="0" marL="457200" rtl="0" algn="l">
              <a:spcBef>
                <a:spcPts val="0"/>
              </a:spcBef>
              <a:spcAft>
                <a:spcPts val="0"/>
              </a:spcAft>
              <a:buClr>
                <a:schemeClr val="dk1"/>
              </a:buClr>
              <a:buSzPts val="1100"/>
              <a:buFont typeface="IBM Plex Sans JP Medium"/>
              <a:buChar char="●"/>
            </a:pPr>
            <a:r>
              <a:rPr lang="en" sz="1100">
                <a:solidFill>
                  <a:schemeClr val="dk1"/>
                </a:solidFill>
                <a:latin typeface="IBM Plex Sans JP Medium"/>
                <a:ea typeface="IBM Plex Sans JP Medium"/>
                <a:cs typeface="IBM Plex Sans JP Medium"/>
                <a:sym typeface="IBM Plex Sans JP Medium"/>
              </a:rPr>
              <a:t>Integrating real-time academic systems for live tracking,</a:t>
            </a:r>
            <a:endParaRPr sz="1100">
              <a:solidFill>
                <a:schemeClr val="dk1"/>
              </a:solidFill>
              <a:latin typeface="IBM Plex Sans JP Medium"/>
              <a:ea typeface="IBM Plex Sans JP Medium"/>
              <a:cs typeface="IBM Plex Sans JP Medium"/>
              <a:sym typeface="IBM Plex Sans JP Medium"/>
            </a:endParaRPr>
          </a:p>
          <a:p>
            <a:pPr indent="-298450" lvl="0" marL="457200" rtl="0" algn="l">
              <a:spcBef>
                <a:spcPts val="0"/>
              </a:spcBef>
              <a:spcAft>
                <a:spcPts val="0"/>
              </a:spcAft>
              <a:buClr>
                <a:schemeClr val="dk1"/>
              </a:buClr>
              <a:buSzPts val="1100"/>
              <a:buFont typeface="IBM Plex Sans JP Medium"/>
              <a:buChar char="●"/>
            </a:pPr>
            <a:r>
              <a:rPr lang="en" sz="1100">
                <a:solidFill>
                  <a:schemeClr val="dk1"/>
                </a:solidFill>
                <a:latin typeface="IBM Plex Sans JP Medium"/>
                <a:ea typeface="IBM Plex Sans JP Medium"/>
                <a:cs typeface="IBM Plex Sans JP Medium"/>
                <a:sym typeface="IBM Plex Sans JP Medium"/>
              </a:rPr>
              <a:t>Applying predictive models for student performance forecasting,</a:t>
            </a:r>
            <a:endParaRPr sz="1100">
              <a:solidFill>
                <a:schemeClr val="dk1"/>
              </a:solidFill>
              <a:latin typeface="IBM Plex Sans JP Medium"/>
              <a:ea typeface="IBM Plex Sans JP Medium"/>
              <a:cs typeface="IBM Plex Sans JP Medium"/>
              <a:sym typeface="IBM Plex Sans JP Medium"/>
            </a:endParaRPr>
          </a:p>
          <a:p>
            <a:pPr indent="-298450" lvl="0" marL="457200" rtl="0" algn="l">
              <a:spcBef>
                <a:spcPts val="0"/>
              </a:spcBef>
              <a:spcAft>
                <a:spcPts val="0"/>
              </a:spcAft>
              <a:buClr>
                <a:schemeClr val="dk1"/>
              </a:buClr>
              <a:buSzPts val="1100"/>
              <a:buFont typeface="IBM Plex Sans JP Medium"/>
              <a:buChar char="●"/>
            </a:pPr>
            <a:r>
              <a:rPr lang="en" sz="1100">
                <a:solidFill>
                  <a:schemeClr val="dk1"/>
                </a:solidFill>
                <a:latin typeface="IBM Plex Sans JP Medium"/>
                <a:ea typeface="IBM Plex Sans JP Medium"/>
                <a:cs typeface="IBM Plex Sans JP Medium"/>
                <a:sym typeface="IBM Plex Sans JP Medium"/>
              </a:rPr>
              <a:t>Generating automated student profile reports for parents and teachers,</a:t>
            </a:r>
            <a:endParaRPr sz="1100">
              <a:solidFill>
                <a:schemeClr val="dk1"/>
              </a:solidFill>
              <a:latin typeface="IBM Plex Sans JP Medium"/>
              <a:ea typeface="IBM Plex Sans JP Medium"/>
              <a:cs typeface="IBM Plex Sans JP Medium"/>
              <a:sym typeface="IBM Plex Sans JP Medium"/>
            </a:endParaRPr>
          </a:p>
          <a:p>
            <a:pPr indent="-298450" lvl="0" marL="457200" rtl="0" algn="l">
              <a:spcBef>
                <a:spcPts val="0"/>
              </a:spcBef>
              <a:spcAft>
                <a:spcPts val="0"/>
              </a:spcAft>
              <a:buClr>
                <a:schemeClr val="dk1"/>
              </a:buClr>
              <a:buSzPts val="1100"/>
              <a:buFont typeface="IBM Plex Sans JP Medium"/>
              <a:buChar char="●"/>
            </a:pPr>
            <a:r>
              <a:rPr lang="en" sz="1100">
                <a:solidFill>
                  <a:schemeClr val="dk1"/>
                </a:solidFill>
                <a:latin typeface="IBM Plex Sans JP Medium"/>
                <a:ea typeface="IBM Plex Sans JP Medium"/>
                <a:cs typeface="IBM Plex Sans JP Medium"/>
                <a:sym typeface="IBM Plex Sans JP Medium"/>
              </a:rPr>
              <a:t>Expanding to benchmark performances across schools and regions.</a:t>
            </a:r>
            <a:endParaRPr sz="1100">
              <a:solidFill>
                <a:schemeClr val="dk1"/>
              </a:solidFill>
              <a:latin typeface="IBM Plex Sans JP Medium"/>
              <a:ea typeface="IBM Plex Sans JP Medium"/>
              <a:cs typeface="IBM Plex Sans JP Medium"/>
              <a:sym typeface="IBM Plex Sans JP Medium"/>
            </a:endParaRPr>
          </a:p>
          <a:p>
            <a:pPr indent="0" lvl="0" marL="457200" rtl="0" algn="l">
              <a:spcBef>
                <a:spcPts val="0"/>
              </a:spcBef>
              <a:spcAft>
                <a:spcPts val="0"/>
              </a:spcAft>
              <a:buNone/>
            </a:pPr>
            <a:r>
              <a:t/>
            </a:r>
            <a:endParaRPr sz="400">
              <a:solidFill>
                <a:schemeClr val="dk1"/>
              </a:solidFill>
              <a:latin typeface="IBM Plex Sans JP Medium"/>
              <a:ea typeface="IBM Plex Sans JP Medium"/>
              <a:cs typeface="IBM Plex Sans JP Medium"/>
              <a:sym typeface="IBM Plex Sans JP Medium"/>
            </a:endParaRPr>
          </a:p>
          <a:p>
            <a:pPr indent="0" lvl="0" marL="0" rtl="0" algn="l">
              <a:spcBef>
                <a:spcPts val="0"/>
              </a:spcBef>
              <a:spcAft>
                <a:spcPts val="0"/>
              </a:spcAft>
              <a:buNone/>
            </a:pPr>
            <a:r>
              <a:rPr lang="en" sz="1100">
                <a:solidFill>
                  <a:schemeClr val="dk1"/>
                </a:solidFill>
                <a:latin typeface="IBM Plex Sans JP Medium"/>
                <a:ea typeface="IBM Plex Sans JP Medium"/>
                <a:cs typeface="IBM Plex Sans JP Medium"/>
                <a:sym typeface="IBM Plex Sans JP Medium"/>
              </a:rPr>
              <a:t>In conclusion, this project not only provides a strong foundation for academic performance monitoring but also offers a scalable framework for improving learning outcomes across diverse educational contexts.</a:t>
            </a:r>
            <a:endParaRPr sz="1100">
              <a:solidFill>
                <a:schemeClr val="dk1"/>
              </a:solidFill>
              <a:latin typeface="IBM Plex Sans JP Medium"/>
              <a:ea typeface="IBM Plex Sans JP Medium"/>
              <a:cs typeface="IBM Plex Sans JP Medium"/>
              <a:sym typeface="IBM Plex Sans JP Medium"/>
            </a:endParaRPr>
          </a:p>
          <a:p>
            <a:pPr indent="0" lvl="0" marL="457200" rtl="0" algn="l">
              <a:spcBef>
                <a:spcPts val="0"/>
              </a:spcBef>
              <a:spcAft>
                <a:spcPts val="0"/>
              </a:spcAft>
              <a:buNone/>
            </a:pPr>
            <a:r>
              <a:t/>
            </a:r>
            <a:endParaRPr b="1" sz="1800" u="sng">
              <a:solidFill>
                <a:schemeClr val="dk1"/>
              </a:solidFill>
              <a:latin typeface="IBM Plex Sans"/>
              <a:ea typeface="IBM Plex Sans"/>
              <a:cs typeface="IBM Plex Sans"/>
              <a:sym typeface="IBM Plex Sans"/>
            </a:endParaRPr>
          </a:p>
        </p:txBody>
      </p:sp>
      <p:sp>
        <p:nvSpPr>
          <p:cNvPr id="138" name="Google Shape;138;p24"/>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2" name="Shape 142"/>
        <p:cNvGrpSpPr/>
        <p:nvPr/>
      </p:nvGrpSpPr>
      <p:grpSpPr>
        <a:xfrm>
          <a:off x="0" y="0"/>
          <a:ext cx="0" cy="0"/>
          <a:chOff x="0" y="0"/>
          <a:chExt cx="0" cy="0"/>
        </a:xfrm>
      </p:grpSpPr>
      <p:sp>
        <p:nvSpPr>
          <p:cNvPr id="143" name="Google Shape;143;p25"/>
          <p:cNvSpPr txBox="1"/>
          <p:nvPr/>
        </p:nvSpPr>
        <p:spPr>
          <a:xfrm>
            <a:off x="135650" y="169025"/>
            <a:ext cx="8843700" cy="473700"/>
          </a:xfrm>
          <a:prstGeom prst="rect">
            <a:avLst/>
          </a:prstGeom>
          <a:noFill/>
          <a:ln cap="flat" cmpd="sng" w="381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C27BA0"/>
                </a:solidFill>
                <a:latin typeface="IBM Plex Serif"/>
                <a:ea typeface="IBM Plex Serif"/>
                <a:cs typeface="IBM Plex Serif"/>
                <a:sym typeface="IBM Plex Serif"/>
              </a:rPr>
              <a:t>REFERENCES</a:t>
            </a:r>
            <a:endParaRPr b="1" sz="2400">
              <a:solidFill>
                <a:srgbClr val="C27BA0"/>
              </a:solidFill>
              <a:latin typeface="IBM Plex Serif"/>
              <a:ea typeface="IBM Plex Serif"/>
              <a:cs typeface="IBM Plex Serif"/>
              <a:sym typeface="IBM Plex Serif"/>
            </a:endParaRPr>
          </a:p>
        </p:txBody>
      </p:sp>
      <p:sp>
        <p:nvSpPr>
          <p:cNvPr id="144" name="Google Shape;144;p25"/>
          <p:cNvSpPr txBox="1"/>
          <p:nvPr/>
        </p:nvSpPr>
        <p:spPr>
          <a:xfrm>
            <a:off x="404300" y="818613"/>
            <a:ext cx="8306400" cy="38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1"/>
              </a:solidFill>
              <a:latin typeface="IBM Plex Sans"/>
              <a:ea typeface="IBM Plex Sans"/>
              <a:cs typeface="IBM Plex Sans"/>
              <a:sym typeface="IBM Plex Sans"/>
            </a:endParaRPr>
          </a:p>
          <a:p>
            <a:pPr indent="-349250" lvl="0" marL="457200" rtl="0" algn="l">
              <a:spcBef>
                <a:spcPts val="0"/>
              </a:spcBef>
              <a:spcAft>
                <a:spcPts val="0"/>
              </a:spcAft>
              <a:buClr>
                <a:schemeClr val="dk1"/>
              </a:buClr>
              <a:buSzPts val="1900"/>
              <a:buFont typeface="IBM Plex Sans"/>
              <a:buChar char="❖"/>
            </a:pPr>
            <a:r>
              <a:rPr b="1" lang="en" sz="1900" u="sng">
                <a:solidFill>
                  <a:schemeClr val="dk1"/>
                </a:solidFill>
                <a:latin typeface="IBM Plex Sans"/>
                <a:ea typeface="IBM Plex Sans"/>
                <a:cs typeface="IBM Plex Sans"/>
                <a:sym typeface="IBM Plex Sans"/>
              </a:rPr>
              <a:t>Tools and Software Used</a:t>
            </a:r>
            <a:endParaRPr b="1" sz="1900" u="sng">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sz="1100">
              <a:solidFill>
                <a:schemeClr val="dk1"/>
              </a:solidFill>
              <a:latin typeface="IBM Plex Sans"/>
              <a:ea typeface="IBM Plex Sans"/>
              <a:cs typeface="IBM Plex Sans"/>
              <a:sym typeface="IBM Plex Sans"/>
            </a:endParaRPr>
          </a:p>
          <a:p>
            <a:pPr indent="-336550" lvl="1" marL="914400" rtl="0" algn="l">
              <a:spcBef>
                <a:spcPts val="0"/>
              </a:spcBef>
              <a:spcAft>
                <a:spcPts val="0"/>
              </a:spcAft>
              <a:buClr>
                <a:schemeClr val="dk1"/>
              </a:buClr>
              <a:buSzPts val="1700"/>
              <a:buFont typeface="IBM Plex Serif"/>
              <a:buChar char="➢"/>
            </a:pPr>
            <a:r>
              <a:rPr b="1" lang="en" sz="1700">
                <a:solidFill>
                  <a:schemeClr val="dk1"/>
                </a:solidFill>
                <a:latin typeface="IBM Plex Serif"/>
                <a:ea typeface="IBM Plex Serif"/>
                <a:cs typeface="IBM Plex Serif"/>
                <a:sym typeface="IBM Plex Serif"/>
              </a:rPr>
              <a:t>GOOGLE SHEETS</a:t>
            </a:r>
            <a:endParaRPr b="1" sz="1700">
              <a:solidFill>
                <a:schemeClr val="dk1"/>
              </a:solidFill>
              <a:latin typeface="IBM Plex Serif"/>
              <a:ea typeface="IBM Plex Serif"/>
              <a:cs typeface="IBM Plex Serif"/>
              <a:sym typeface="IBM Plex Serif"/>
            </a:endParaRPr>
          </a:p>
          <a:p>
            <a:pPr indent="-336550" lvl="1" marL="914400" rtl="0" algn="l">
              <a:spcBef>
                <a:spcPts val="0"/>
              </a:spcBef>
              <a:spcAft>
                <a:spcPts val="0"/>
              </a:spcAft>
              <a:buClr>
                <a:schemeClr val="dk1"/>
              </a:buClr>
              <a:buSzPts val="1700"/>
              <a:buFont typeface="IBM Plex Serif"/>
              <a:buChar char="➢"/>
            </a:pPr>
            <a:r>
              <a:rPr b="1" lang="en" sz="1700">
                <a:solidFill>
                  <a:schemeClr val="dk1"/>
                </a:solidFill>
                <a:latin typeface="IBM Plex Serif"/>
                <a:ea typeface="IBM Plex Serif"/>
                <a:cs typeface="IBM Plex Serif"/>
                <a:sym typeface="IBM Plex Serif"/>
              </a:rPr>
              <a:t>.csv DATASET FILE</a:t>
            </a:r>
            <a:endParaRPr b="1" sz="1700">
              <a:solidFill>
                <a:schemeClr val="dk1"/>
              </a:solidFill>
              <a:latin typeface="IBM Plex Serif"/>
              <a:ea typeface="IBM Plex Serif"/>
              <a:cs typeface="IBM Plex Serif"/>
              <a:sym typeface="IBM Plex Serif"/>
            </a:endParaRPr>
          </a:p>
          <a:p>
            <a:pPr indent="-336550" lvl="1" marL="914400" rtl="0" algn="l">
              <a:spcBef>
                <a:spcPts val="0"/>
              </a:spcBef>
              <a:spcAft>
                <a:spcPts val="0"/>
              </a:spcAft>
              <a:buClr>
                <a:schemeClr val="dk1"/>
              </a:buClr>
              <a:buSzPts val="1700"/>
              <a:buFont typeface="IBM Plex Serif"/>
              <a:buChar char="➢"/>
            </a:pPr>
            <a:r>
              <a:rPr b="1" lang="en" sz="1700">
                <a:solidFill>
                  <a:schemeClr val="dk1"/>
                </a:solidFill>
                <a:latin typeface="IBM Plex Serif"/>
                <a:ea typeface="IBM Plex Serif"/>
                <a:cs typeface="IBM Plex Serif"/>
                <a:sym typeface="IBM Plex Serif"/>
              </a:rPr>
              <a:t>MICROSOFT POWER BI</a:t>
            </a:r>
            <a:endParaRPr b="1" sz="1700">
              <a:solidFill>
                <a:schemeClr val="dk1"/>
              </a:solidFill>
              <a:latin typeface="IBM Plex Serif"/>
              <a:ea typeface="IBM Plex Serif"/>
              <a:cs typeface="IBM Plex Serif"/>
              <a:sym typeface="IBM Plex Serif"/>
            </a:endParaRPr>
          </a:p>
          <a:p>
            <a:pPr indent="0" lvl="0" marL="457200" rtl="0" algn="l">
              <a:spcBef>
                <a:spcPts val="0"/>
              </a:spcBef>
              <a:spcAft>
                <a:spcPts val="0"/>
              </a:spcAft>
              <a:buNone/>
            </a:pPr>
            <a:r>
              <a:t/>
            </a:r>
            <a:endParaRPr sz="1800">
              <a:solidFill>
                <a:schemeClr val="dk1"/>
              </a:solidFill>
              <a:latin typeface="IBM Plex Sans"/>
              <a:ea typeface="IBM Plex Sans"/>
              <a:cs typeface="IBM Plex Sans"/>
              <a:sym typeface="IBM Plex Sans"/>
            </a:endParaRPr>
          </a:p>
          <a:p>
            <a:pPr indent="-342900" lvl="0" marL="457200" rtl="0" algn="l">
              <a:spcBef>
                <a:spcPts val="0"/>
              </a:spcBef>
              <a:spcAft>
                <a:spcPts val="0"/>
              </a:spcAft>
              <a:buClr>
                <a:schemeClr val="dk1"/>
              </a:buClr>
              <a:buSzPts val="1800"/>
              <a:buFont typeface="IBM Plex Sans"/>
              <a:buChar char="❖"/>
            </a:pPr>
            <a:r>
              <a:rPr b="1" lang="en" sz="1800" u="sng">
                <a:solidFill>
                  <a:schemeClr val="dk1"/>
                </a:solidFill>
                <a:latin typeface="IBM Plex Sans"/>
                <a:ea typeface="IBM Plex Sans"/>
                <a:cs typeface="IBM Plex Sans"/>
                <a:sym typeface="IBM Plex Sans"/>
              </a:rPr>
              <a:t>Additional References</a:t>
            </a:r>
            <a:endParaRPr b="1" sz="1800" u="sng">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b="1" sz="1800">
              <a:solidFill>
                <a:schemeClr val="dk1"/>
              </a:solidFill>
              <a:latin typeface="IBM Plex Sans"/>
              <a:ea typeface="IBM Plex Sans"/>
              <a:cs typeface="IBM Plex Sans"/>
              <a:sym typeface="IBM Plex Sans"/>
            </a:endParaRPr>
          </a:p>
          <a:p>
            <a:pPr indent="0" lvl="0" marL="0" rtl="0" algn="l">
              <a:spcBef>
                <a:spcPts val="0"/>
              </a:spcBef>
              <a:spcAft>
                <a:spcPts val="0"/>
              </a:spcAft>
              <a:buNone/>
            </a:pPr>
            <a:r>
              <a:rPr lang="en" sz="1800" u="sng">
                <a:solidFill>
                  <a:schemeClr val="hlink"/>
                </a:solidFill>
                <a:latin typeface="IBM Plex Sans"/>
                <a:ea typeface="IBM Plex Sans"/>
                <a:cs typeface="IBM Plex Sans"/>
                <a:sym typeface="IBM Plex Sans"/>
                <a:hlinkClick r:id="rId3"/>
              </a:rPr>
              <a:t>https://www.kaggle.com/datasets/spscientist/students-performance-in-exams</a:t>
            </a:r>
            <a:endParaRPr sz="1800">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sz="1800">
              <a:solidFill>
                <a:schemeClr val="dk1"/>
              </a:solidFill>
              <a:latin typeface="IBM Plex Sans"/>
              <a:ea typeface="IBM Plex Sans"/>
              <a:cs typeface="IBM Plex Sans"/>
              <a:sym typeface="IBM Plex Sans"/>
            </a:endParaRPr>
          </a:p>
        </p:txBody>
      </p:sp>
      <p:sp>
        <p:nvSpPr>
          <p:cNvPr id="145" name="Google Shape;145;p25"/>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 name="Shape 62"/>
        <p:cNvGrpSpPr/>
        <p:nvPr/>
      </p:nvGrpSpPr>
      <p:grpSpPr>
        <a:xfrm>
          <a:off x="0" y="0"/>
          <a:ext cx="0" cy="0"/>
          <a:chOff x="0" y="0"/>
          <a:chExt cx="0" cy="0"/>
        </a:xfrm>
      </p:grpSpPr>
      <p:sp>
        <p:nvSpPr>
          <p:cNvPr id="63" name="Google Shape;63;p14"/>
          <p:cNvSpPr txBox="1"/>
          <p:nvPr/>
        </p:nvSpPr>
        <p:spPr>
          <a:xfrm>
            <a:off x="282750" y="147700"/>
            <a:ext cx="8578500" cy="473700"/>
          </a:xfrm>
          <a:prstGeom prst="rect">
            <a:avLst/>
          </a:prstGeom>
          <a:noFill/>
          <a:ln cap="flat" cmpd="sng" w="38100">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674EA7"/>
                </a:solidFill>
                <a:latin typeface="IBM Plex Serif"/>
                <a:ea typeface="IBM Plex Serif"/>
                <a:cs typeface="IBM Plex Serif"/>
                <a:sym typeface="IBM Plex Serif"/>
              </a:rPr>
              <a:t>TEAM MEMBERS</a:t>
            </a:r>
            <a:endParaRPr b="1" sz="2200">
              <a:solidFill>
                <a:srgbClr val="674EA7"/>
              </a:solidFill>
              <a:latin typeface="IBM Plex Serif"/>
              <a:ea typeface="IBM Plex Serif"/>
              <a:cs typeface="IBM Plex Serif"/>
              <a:sym typeface="IBM Plex Serif"/>
            </a:endParaRPr>
          </a:p>
        </p:txBody>
      </p:sp>
      <p:sp>
        <p:nvSpPr>
          <p:cNvPr id="64" name="Google Shape;64;p14"/>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5" name="Google Shape;65;p14"/>
          <p:cNvSpPr txBox="1"/>
          <p:nvPr/>
        </p:nvSpPr>
        <p:spPr>
          <a:xfrm>
            <a:off x="480750" y="859650"/>
            <a:ext cx="8182500" cy="357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rgbClr val="38761D"/>
                </a:solidFill>
                <a:latin typeface="IBM Plex Serif"/>
                <a:ea typeface="IBM Plex Serif"/>
                <a:cs typeface="IBM Plex Serif"/>
                <a:sym typeface="IBM Plex Serif"/>
              </a:rPr>
              <a:t>MEMBER 1: RITTIKA SAMANTA</a:t>
            </a:r>
            <a:endParaRPr b="1" sz="2000">
              <a:solidFill>
                <a:srgbClr val="38761D"/>
              </a:solidFill>
              <a:latin typeface="IBM Plex Serif"/>
              <a:ea typeface="IBM Plex Serif"/>
              <a:cs typeface="IBM Plex Serif"/>
              <a:sym typeface="IBM Plex Serif"/>
            </a:endParaRPr>
          </a:p>
          <a:p>
            <a:pPr indent="0" lvl="0" marL="0" rtl="0" algn="l">
              <a:spcBef>
                <a:spcPts val="0"/>
              </a:spcBef>
              <a:spcAft>
                <a:spcPts val="0"/>
              </a:spcAft>
              <a:buNone/>
            </a:pPr>
            <a:r>
              <a:rPr b="1" lang="en" sz="2000">
                <a:solidFill>
                  <a:srgbClr val="38761D"/>
                </a:solidFill>
                <a:latin typeface="IBM Plex Serif"/>
                <a:ea typeface="IBM Plex Serif"/>
                <a:cs typeface="IBM Plex Serif"/>
                <a:sym typeface="IBM Plex Serif"/>
              </a:rPr>
              <a:t>EMAIL ID : </a:t>
            </a:r>
            <a:r>
              <a:rPr b="1" lang="en" sz="2000" u="sng">
                <a:solidFill>
                  <a:srgbClr val="38761D"/>
                </a:solidFill>
                <a:latin typeface="IBM Plex Serif"/>
                <a:ea typeface="IBM Plex Serif"/>
                <a:cs typeface="IBM Plex Serif"/>
                <a:sym typeface="IBM Plex Serif"/>
              </a:rPr>
              <a:t>rittikasamant03@gmail.com</a:t>
            </a:r>
            <a:endParaRPr b="1" sz="2000" u="sng">
              <a:solidFill>
                <a:srgbClr val="38761D"/>
              </a:solidFill>
              <a:latin typeface="IBM Plex Serif"/>
              <a:ea typeface="IBM Plex Serif"/>
              <a:cs typeface="IBM Plex Serif"/>
              <a:sym typeface="IBM Plex Serif"/>
            </a:endParaRPr>
          </a:p>
          <a:p>
            <a:pPr indent="0" lvl="0" marL="0" rtl="0" algn="l">
              <a:spcBef>
                <a:spcPts val="0"/>
              </a:spcBef>
              <a:spcAft>
                <a:spcPts val="0"/>
              </a:spcAft>
              <a:buNone/>
            </a:pPr>
            <a:r>
              <a:t/>
            </a:r>
            <a:endParaRPr b="1" sz="2000">
              <a:solidFill>
                <a:srgbClr val="38761D"/>
              </a:solidFill>
              <a:latin typeface="IBM Plex Serif"/>
              <a:ea typeface="IBM Plex Serif"/>
              <a:cs typeface="IBM Plex Serif"/>
              <a:sym typeface="IBM Plex Serif"/>
            </a:endParaRPr>
          </a:p>
          <a:p>
            <a:pPr indent="0" lvl="0" marL="0" rtl="0" algn="l">
              <a:spcBef>
                <a:spcPts val="0"/>
              </a:spcBef>
              <a:spcAft>
                <a:spcPts val="0"/>
              </a:spcAft>
              <a:buNone/>
            </a:pPr>
            <a:r>
              <a:rPr b="1" lang="en" sz="2000">
                <a:solidFill>
                  <a:srgbClr val="38761D"/>
                </a:solidFill>
                <a:latin typeface="IBM Plex Serif"/>
                <a:ea typeface="IBM Plex Serif"/>
                <a:cs typeface="IBM Plex Serif"/>
                <a:sym typeface="IBM Plex Serif"/>
              </a:rPr>
              <a:t>MEMBER 2: RITIKA DEY</a:t>
            </a:r>
            <a:endParaRPr b="1" sz="2000">
              <a:solidFill>
                <a:srgbClr val="38761D"/>
              </a:solidFill>
              <a:latin typeface="IBM Plex Serif"/>
              <a:ea typeface="IBM Plex Serif"/>
              <a:cs typeface="IBM Plex Serif"/>
              <a:sym typeface="IBM Plex Serif"/>
            </a:endParaRPr>
          </a:p>
          <a:p>
            <a:pPr indent="0" lvl="0" marL="0" rtl="0" algn="l">
              <a:spcBef>
                <a:spcPts val="0"/>
              </a:spcBef>
              <a:spcAft>
                <a:spcPts val="0"/>
              </a:spcAft>
              <a:buClr>
                <a:schemeClr val="dk1"/>
              </a:buClr>
              <a:buSzPts val="1100"/>
              <a:buFont typeface="Arial"/>
              <a:buNone/>
            </a:pPr>
            <a:r>
              <a:rPr b="1" lang="en" sz="2000">
                <a:solidFill>
                  <a:srgbClr val="38761D"/>
                </a:solidFill>
                <a:latin typeface="IBM Plex Serif"/>
                <a:ea typeface="IBM Plex Serif"/>
                <a:cs typeface="IBM Plex Serif"/>
                <a:sym typeface="IBM Plex Serif"/>
              </a:rPr>
              <a:t>EMAIL ID: </a:t>
            </a:r>
            <a:r>
              <a:rPr b="1" lang="en" sz="2000" u="sng">
                <a:solidFill>
                  <a:srgbClr val="38761D"/>
                </a:solidFill>
                <a:latin typeface="IBM Plex Serif"/>
                <a:ea typeface="IBM Plex Serif"/>
                <a:cs typeface="IBM Plex Serif"/>
                <a:sym typeface="IBM Plex Serif"/>
              </a:rPr>
              <a:t>ritikadeybalsi@gmail.com</a:t>
            </a:r>
            <a:endParaRPr b="1" sz="2000" u="sng">
              <a:solidFill>
                <a:srgbClr val="38761D"/>
              </a:solidFill>
              <a:latin typeface="IBM Plex Serif"/>
              <a:ea typeface="IBM Plex Serif"/>
              <a:cs typeface="IBM Plex Serif"/>
              <a:sym typeface="IBM Plex Serif"/>
            </a:endParaRPr>
          </a:p>
          <a:p>
            <a:pPr indent="0" lvl="0" marL="0" rtl="0" algn="l">
              <a:spcBef>
                <a:spcPts val="0"/>
              </a:spcBef>
              <a:spcAft>
                <a:spcPts val="0"/>
              </a:spcAft>
              <a:buNone/>
            </a:pPr>
            <a:r>
              <a:t/>
            </a:r>
            <a:endParaRPr b="1" sz="2000">
              <a:solidFill>
                <a:srgbClr val="38761D"/>
              </a:solidFill>
              <a:latin typeface="IBM Plex Serif"/>
              <a:ea typeface="IBM Plex Serif"/>
              <a:cs typeface="IBM Plex Serif"/>
              <a:sym typeface="IBM Plex Serif"/>
            </a:endParaRPr>
          </a:p>
          <a:p>
            <a:pPr indent="0" lvl="0" marL="0" rtl="0" algn="l">
              <a:spcBef>
                <a:spcPts val="0"/>
              </a:spcBef>
              <a:spcAft>
                <a:spcPts val="0"/>
              </a:spcAft>
              <a:buNone/>
            </a:pPr>
            <a:r>
              <a:rPr b="1" lang="en" sz="2000">
                <a:solidFill>
                  <a:srgbClr val="38761D"/>
                </a:solidFill>
                <a:latin typeface="IBM Plex Serif"/>
                <a:ea typeface="IBM Plex Serif"/>
                <a:cs typeface="IBM Plex Serif"/>
                <a:sym typeface="IBM Plex Serif"/>
              </a:rPr>
              <a:t>MEMBER 3: RISHITA ROY</a:t>
            </a:r>
            <a:endParaRPr b="1" sz="2000">
              <a:solidFill>
                <a:srgbClr val="38761D"/>
              </a:solidFill>
              <a:latin typeface="IBM Plex Serif"/>
              <a:ea typeface="IBM Plex Serif"/>
              <a:cs typeface="IBM Plex Serif"/>
              <a:sym typeface="IBM Plex Serif"/>
            </a:endParaRPr>
          </a:p>
          <a:p>
            <a:pPr indent="0" lvl="0" marL="0" rtl="0" algn="l">
              <a:spcBef>
                <a:spcPts val="0"/>
              </a:spcBef>
              <a:spcAft>
                <a:spcPts val="0"/>
              </a:spcAft>
              <a:buClr>
                <a:schemeClr val="dk1"/>
              </a:buClr>
              <a:buSzPts val="1100"/>
              <a:buFont typeface="Arial"/>
              <a:buNone/>
            </a:pPr>
            <a:r>
              <a:rPr b="1" lang="en" sz="2000">
                <a:solidFill>
                  <a:srgbClr val="38761D"/>
                </a:solidFill>
                <a:latin typeface="IBM Plex Serif"/>
                <a:ea typeface="IBM Plex Serif"/>
                <a:cs typeface="IBM Plex Serif"/>
                <a:sym typeface="IBM Plex Serif"/>
              </a:rPr>
              <a:t>EMAIL ID: </a:t>
            </a:r>
            <a:r>
              <a:rPr b="1" lang="en" sz="2000" u="sng">
                <a:solidFill>
                  <a:srgbClr val="38761D"/>
                </a:solidFill>
                <a:latin typeface="IBM Plex Serif"/>
                <a:ea typeface="IBM Plex Serif"/>
                <a:cs typeface="IBM Plex Serif"/>
                <a:sym typeface="IBM Plex Serif"/>
              </a:rPr>
              <a:t>royrishita0420@gmail.com</a:t>
            </a:r>
            <a:endParaRPr b="1" sz="2000" u="sng">
              <a:solidFill>
                <a:srgbClr val="38761D"/>
              </a:solidFill>
              <a:highlight>
                <a:srgbClr val="F9FAFB"/>
              </a:highlight>
              <a:latin typeface="IBM Plex Serif"/>
              <a:ea typeface="IBM Plex Serif"/>
              <a:cs typeface="IBM Plex Serif"/>
              <a:sym typeface="IBM Plex Serif"/>
            </a:endParaRPr>
          </a:p>
          <a:p>
            <a:pPr indent="0" lvl="0" marL="0" rtl="0" algn="l">
              <a:spcBef>
                <a:spcPts val="0"/>
              </a:spcBef>
              <a:spcAft>
                <a:spcPts val="0"/>
              </a:spcAft>
              <a:buNone/>
            </a:pPr>
            <a:r>
              <a:t/>
            </a:r>
            <a:endParaRPr b="1" sz="2000">
              <a:solidFill>
                <a:srgbClr val="38761D"/>
              </a:solidFill>
              <a:latin typeface="IBM Plex Serif"/>
              <a:ea typeface="IBM Plex Serif"/>
              <a:cs typeface="IBM Plex Serif"/>
              <a:sym typeface="IBM Plex Serif"/>
            </a:endParaRPr>
          </a:p>
          <a:p>
            <a:pPr indent="0" lvl="0" marL="0" rtl="0" algn="l">
              <a:spcBef>
                <a:spcPts val="0"/>
              </a:spcBef>
              <a:spcAft>
                <a:spcPts val="0"/>
              </a:spcAft>
              <a:buNone/>
            </a:pPr>
            <a:r>
              <a:rPr b="1" lang="en" sz="2000">
                <a:solidFill>
                  <a:srgbClr val="38761D"/>
                </a:solidFill>
                <a:latin typeface="IBM Plex Serif"/>
                <a:ea typeface="IBM Plex Serif"/>
                <a:cs typeface="IBM Plex Serif"/>
                <a:sym typeface="IBM Plex Serif"/>
              </a:rPr>
              <a:t>MEMBER 4: SANCHITA GUHA</a:t>
            </a:r>
            <a:endParaRPr b="1" sz="2000">
              <a:solidFill>
                <a:srgbClr val="38761D"/>
              </a:solidFill>
              <a:latin typeface="IBM Plex Serif"/>
              <a:ea typeface="IBM Plex Serif"/>
              <a:cs typeface="IBM Plex Serif"/>
              <a:sym typeface="IBM Plex Serif"/>
            </a:endParaRPr>
          </a:p>
          <a:p>
            <a:pPr indent="0" lvl="0" marL="0" rtl="0" algn="l">
              <a:spcBef>
                <a:spcPts val="0"/>
              </a:spcBef>
              <a:spcAft>
                <a:spcPts val="0"/>
              </a:spcAft>
              <a:buClr>
                <a:schemeClr val="dk1"/>
              </a:buClr>
              <a:buSzPts val="1100"/>
              <a:buFont typeface="Arial"/>
              <a:buNone/>
            </a:pPr>
            <a:r>
              <a:rPr b="1" lang="en" sz="2000">
                <a:solidFill>
                  <a:srgbClr val="38761D"/>
                </a:solidFill>
                <a:latin typeface="IBM Plex Serif"/>
                <a:ea typeface="IBM Plex Serif"/>
                <a:cs typeface="IBM Plex Serif"/>
                <a:sym typeface="IBM Plex Serif"/>
              </a:rPr>
              <a:t>EMAIL ID: </a:t>
            </a:r>
            <a:r>
              <a:rPr b="1" lang="en" sz="2000" u="sng">
                <a:solidFill>
                  <a:srgbClr val="38761D"/>
                </a:solidFill>
                <a:latin typeface="IBM Plex Serif"/>
                <a:ea typeface="IBM Plex Serif"/>
                <a:cs typeface="IBM Plex Serif"/>
                <a:sym typeface="IBM Plex Serif"/>
              </a:rPr>
              <a:t>sanchitaguha169@gmail.com</a:t>
            </a:r>
            <a:endParaRPr b="1" sz="2000" u="sng">
              <a:solidFill>
                <a:srgbClr val="38761D"/>
              </a:solidFill>
              <a:latin typeface="IBM Plex Serif"/>
              <a:ea typeface="IBM Plex Serif"/>
              <a:cs typeface="IBM Plex Serif"/>
              <a:sym typeface="IBM Plex Serif"/>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9" name="Shape 69"/>
        <p:cNvGrpSpPr/>
        <p:nvPr/>
      </p:nvGrpSpPr>
      <p:grpSpPr>
        <a:xfrm>
          <a:off x="0" y="0"/>
          <a:ext cx="0" cy="0"/>
          <a:chOff x="0" y="0"/>
          <a:chExt cx="0" cy="0"/>
        </a:xfrm>
      </p:grpSpPr>
      <p:sp>
        <p:nvSpPr>
          <p:cNvPr id="70" name="Google Shape;70;p15"/>
          <p:cNvSpPr txBox="1"/>
          <p:nvPr/>
        </p:nvSpPr>
        <p:spPr>
          <a:xfrm>
            <a:off x="240750" y="31550"/>
            <a:ext cx="8662500" cy="473700"/>
          </a:xfrm>
          <a:prstGeom prst="rect">
            <a:avLst/>
          </a:prstGeom>
          <a:noFill/>
          <a:ln cap="flat" cmpd="sng" w="38100">
            <a:solidFill>
              <a:srgbClr val="20124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300">
                <a:solidFill>
                  <a:srgbClr val="20124D"/>
                </a:solidFill>
                <a:latin typeface="IBM Plex Serif"/>
                <a:ea typeface="IBM Plex Serif"/>
                <a:cs typeface="IBM Plex Serif"/>
                <a:sym typeface="IBM Plex Serif"/>
              </a:rPr>
              <a:t>INTRODUCTION</a:t>
            </a:r>
            <a:endParaRPr b="1" sz="2300">
              <a:solidFill>
                <a:srgbClr val="20124D"/>
              </a:solidFill>
              <a:latin typeface="IBM Plex Serif"/>
              <a:ea typeface="IBM Plex Serif"/>
              <a:cs typeface="IBM Plex Serif"/>
              <a:sym typeface="IBM Plex Serif"/>
            </a:endParaRPr>
          </a:p>
        </p:txBody>
      </p:sp>
      <p:sp>
        <p:nvSpPr>
          <p:cNvPr id="71" name="Google Shape;71;p15"/>
          <p:cNvSpPr txBox="1"/>
          <p:nvPr/>
        </p:nvSpPr>
        <p:spPr>
          <a:xfrm>
            <a:off x="179550" y="558175"/>
            <a:ext cx="8784900" cy="43656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IBM Plex Sans SemiBold"/>
              <a:buChar char="❖"/>
            </a:pPr>
            <a:r>
              <a:rPr lang="en" sz="1800" u="sng">
                <a:solidFill>
                  <a:schemeClr val="dk1"/>
                </a:solidFill>
                <a:latin typeface="IBM Plex Sans SemiBold"/>
                <a:ea typeface="IBM Plex Sans SemiBold"/>
                <a:cs typeface="IBM Plex Sans SemiBold"/>
                <a:sym typeface="IBM Plex Sans SemiBold"/>
              </a:rPr>
              <a:t>Overview of the Project</a:t>
            </a:r>
            <a:endParaRPr sz="1800"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700">
              <a:solidFill>
                <a:schemeClr val="dk1"/>
              </a:solidFill>
              <a:latin typeface="IBM Plex Sans SemiBold"/>
              <a:ea typeface="IBM Plex Sans SemiBold"/>
              <a:cs typeface="IBM Plex Sans SemiBold"/>
              <a:sym typeface="IBM Plex Sans SemiBold"/>
            </a:endParaRPr>
          </a:p>
          <a:p>
            <a:pPr indent="-228600" lvl="0" marL="228600" rtl="0" algn="l">
              <a:lnSpc>
                <a:spcPct val="115000"/>
              </a:lnSpc>
              <a:spcBef>
                <a:spcPts val="0"/>
              </a:spcBef>
              <a:spcAft>
                <a:spcPts val="0"/>
              </a:spcAft>
              <a:buNone/>
            </a:pPr>
            <a:r>
              <a:rPr lang="en" sz="1800">
                <a:solidFill>
                  <a:schemeClr val="dk1"/>
                </a:solidFill>
                <a:latin typeface="IBM Plex Sans"/>
                <a:ea typeface="IBM Plex Sans"/>
                <a:cs typeface="IBM Plex Sans"/>
                <a:sym typeface="IBM Plex Sans"/>
              </a:rPr>
              <a:t>    </a:t>
            </a:r>
            <a:r>
              <a:rPr lang="en" sz="1800">
                <a:solidFill>
                  <a:schemeClr val="dk1"/>
                </a:solidFill>
                <a:latin typeface="IBM Plex Sans Condensed"/>
                <a:ea typeface="IBM Plex Sans Condensed"/>
                <a:cs typeface="IBM Plex Sans Condensed"/>
                <a:sym typeface="IBM Plex Sans Condensed"/>
              </a:rPr>
              <a:t>Our project focuses on analyzing students' academic scores to uncover performance trends and patterns. The aim is to build a Power BI dashboard that gives clear insights into how students perform across different subjects, genders, and groups.</a:t>
            </a:r>
            <a:endParaRPr sz="1800">
              <a:solidFill>
                <a:schemeClr val="dk1"/>
              </a:solidFill>
              <a:latin typeface="IBM Plex Sans Condensed"/>
              <a:ea typeface="IBM Plex Sans Condensed"/>
              <a:cs typeface="IBM Plex Sans Condensed"/>
              <a:sym typeface="IBM Plex Sans Condensed"/>
            </a:endParaRPr>
          </a:p>
          <a:p>
            <a:pPr indent="0" lvl="0" marL="0" rtl="0" algn="l">
              <a:spcBef>
                <a:spcPts val="0"/>
              </a:spcBef>
              <a:spcAft>
                <a:spcPts val="0"/>
              </a:spcAft>
              <a:buNone/>
            </a:pPr>
            <a:r>
              <a:t/>
            </a:r>
            <a:endParaRPr sz="1100">
              <a:solidFill>
                <a:schemeClr val="dk1"/>
              </a:solidFill>
              <a:latin typeface="IBM Plex Sans"/>
              <a:ea typeface="IBM Plex Sans"/>
              <a:cs typeface="IBM Plex Sans"/>
              <a:sym typeface="IBM Plex Sans"/>
            </a:endParaRPr>
          </a:p>
          <a:p>
            <a:pPr indent="-342900" lvl="0" marL="457200" rtl="0" algn="l">
              <a:spcBef>
                <a:spcPts val="0"/>
              </a:spcBef>
              <a:spcAft>
                <a:spcPts val="0"/>
              </a:spcAft>
              <a:buClr>
                <a:schemeClr val="dk1"/>
              </a:buClr>
              <a:buSzPts val="1800"/>
              <a:buFont typeface="IBM Plex Sans SemiBold"/>
              <a:buChar char="❖"/>
            </a:pPr>
            <a:r>
              <a:rPr lang="en" sz="1800" u="sng">
                <a:solidFill>
                  <a:schemeClr val="dk1"/>
                </a:solidFill>
                <a:latin typeface="IBM Plex Sans SemiBold"/>
                <a:ea typeface="IBM Plex Sans SemiBold"/>
                <a:cs typeface="IBM Plex Sans SemiBold"/>
                <a:sym typeface="IBM Plex Sans SemiBold"/>
              </a:rPr>
              <a:t>Objective</a:t>
            </a:r>
            <a:endParaRPr sz="1800"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1100">
              <a:solidFill>
                <a:schemeClr val="dk1"/>
              </a:solidFill>
              <a:latin typeface="IBM Plex Sans SemiBold"/>
              <a:ea typeface="IBM Plex Sans SemiBold"/>
              <a:cs typeface="IBM Plex Sans SemiBold"/>
              <a:sym typeface="IBM Plex Sans SemiBold"/>
            </a:endParaRPr>
          </a:p>
          <a:p>
            <a:pPr indent="-342900" lvl="0" marL="457200" rtl="0" algn="just">
              <a:lnSpc>
                <a:spcPct val="115000"/>
              </a:lnSpc>
              <a:spcBef>
                <a:spcPts val="0"/>
              </a:spcBef>
              <a:spcAft>
                <a:spcPts val="0"/>
              </a:spcAft>
              <a:buClr>
                <a:srgbClr val="242424"/>
              </a:buClr>
              <a:buSzPts val="1800"/>
              <a:buFont typeface="IBM Plex Serif"/>
              <a:buChar char="➔"/>
            </a:pPr>
            <a:r>
              <a:rPr lang="en" sz="1800">
                <a:solidFill>
                  <a:srgbClr val="242424"/>
                </a:solidFill>
                <a:highlight>
                  <a:srgbClr val="FFFFFF"/>
                </a:highlight>
                <a:latin typeface="IBM Plex Serif"/>
                <a:ea typeface="IBM Plex Serif"/>
                <a:cs typeface="IBM Plex Serif"/>
                <a:sym typeface="IBM Plex Serif"/>
              </a:rPr>
              <a:t>Analyze academic performance using exam scores from the given dataset.</a:t>
            </a:r>
            <a:endParaRPr sz="1800">
              <a:solidFill>
                <a:srgbClr val="242424"/>
              </a:solidFill>
              <a:highlight>
                <a:srgbClr val="FFFFFF"/>
              </a:highlight>
              <a:latin typeface="IBM Plex Serif"/>
              <a:ea typeface="IBM Plex Serif"/>
              <a:cs typeface="IBM Plex Serif"/>
              <a:sym typeface="IBM Plex Serif"/>
            </a:endParaRPr>
          </a:p>
          <a:p>
            <a:pPr indent="-342900" lvl="0" marL="457200" rtl="0" algn="just">
              <a:lnSpc>
                <a:spcPct val="115000"/>
              </a:lnSpc>
              <a:spcBef>
                <a:spcPts val="0"/>
              </a:spcBef>
              <a:spcAft>
                <a:spcPts val="0"/>
              </a:spcAft>
              <a:buClr>
                <a:srgbClr val="242424"/>
              </a:buClr>
              <a:buSzPts val="1800"/>
              <a:buFont typeface="IBM Plex Serif"/>
              <a:buChar char="➔"/>
            </a:pPr>
            <a:r>
              <a:rPr lang="en" sz="1800">
                <a:solidFill>
                  <a:srgbClr val="242424"/>
                </a:solidFill>
                <a:highlight>
                  <a:srgbClr val="FFFFFF"/>
                </a:highlight>
                <a:latin typeface="IBM Plex Serif"/>
                <a:ea typeface="IBM Plex Serif"/>
                <a:cs typeface="IBM Plex Serif"/>
                <a:sym typeface="IBM Plex Serif"/>
              </a:rPr>
              <a:t>Clean and organize the raw dataset for analysis.</a:t>
            </a:r>
            <a:endParaRPr sz="1800">
              <a:solidFill>
                <a:srgbClr val="242424"/>
              </a:solidFill>
              <a:highlight>
                <a:srgbClr val="FFFFFF"/>
              </a:highlight>
              <a:latin typeface="IBM Plex Serif"/>
              <a:ea typeface="IBM Plex Serif"/>
              <a:cs typeface="IBM Plex Serif"/>
              <a:sym typeface="IBM Plex Serif"/>
            </a:endParaRPr>
          </a:p>
          <a:p>
            <a:pPr indent="-342900" lvl="0" marL="457200" rtl="0" algn="just">
              <a:lnSpc>
                <a:spcPct val="115000"/>
              </a:lnSpc>
              <a:spcBef>
                <a:spcPts val="0"/>
              </a:spcBef>
              <a:spcAft>
                <a:spcPts val="0"/>
              </a:spcAft>
              <a:buClr>
                <a:srgbClr val="242424"/>
              </a:buClr>
              <a:buSzPts val="1800"/>
              <a:buFont typeface="IBM Plex Serif"/>
              <a:buChar char="➔"/>
            </a:pPr>
            <a:r>
              <a:rPr lang="en" sz="1800">
                <a:solidFill>
                  <a:srgbClr val="242424"/>
                </a:solidFill>
                <a:highlight>
                  <a:srgbClr val="FFFFFF"/>
                </a:highlight>
                <a:latin typeface="IBM Plex Serif"/>
                <a:ea typeface="IBM Plex Serif"/>
                <a:cs typeface="IBM Plex Serif"/>
                <a:sym typeface="IBM Plex Serif"/>
              </a:rPr>
              <a:t>Compute key metrics such as average, highest, and lowest scores.</a:t>
            </a:r>
            <a:endParaRPr sz="1800">
              <a:solidFill>
                <a:srgbClr val="242424"/>
              </a:solidFill>
              <a:highlight>
                <a:srgbClr val="FFFFFF"/>
              </a:highlight>
              <a:latin typeface="IBM Plex Serif"/>
              <a:ea typeface="IBM Plex Serif"/>
              <a:cs typeface="IBM Plex Serif"/>
              <a:sym typeface="IBM Plex Serif"/>
            </a:endParaRPr>
          </a:p>
          <a:p>
            <a:pPr indent="-342900" lvl="0" marL="457200" rtl="0" algn="just">
              <a:lnSpc>
                <a:spcPct val="115000"/>
              </a:lnSpc>
              <a:spcBef>
                <a:spcPts val="0"/>
              </a:spcBef>
              <a:spcAft>
                <a:spcPts val="0"/>
              </a:spcAft>
              <a:buClr>
                <a:srgbClr val="242424"/>
              </a:buClr>
              <a:buSzPts val="1800"/>
              <a:buFont typeface="IBM Plex Serif"/>
              <a:buChar char="➔"/>
            </a:pPr>
            <a:r>
              <a:rPr lang="en" sz="1800">
                <a:solidFill>
                  <a:srgbClr val="242424"/>
                </a:solidFill>
                <a:highlight>
                  <a:srgbClr val="FFFFFF"/>
                </a:highlight>
                <a:latin typeface="IBM Plex Serif"/>
                <a:ea typeface="IBM Plex Serif"/>
                <a:cs typeface="IBM Plex Serif"/>
                <a:sym typeface="IBM Plex Serif"/>
              </a:rPr>
              <a:t>Visualize data with bar and column charts to show trends in subject-wise and gender-wise performance.</a:t>
            </a:r>
            <a:endParaRPr sz="1800">
              <a:solidFill>
                <a:srgbClr val="242424"/>
              </a:solidFill>
              <a:highlight>
                <a:srgbClr val="FFFFFF"/>
              </a:highlight>
              <a:latin typeface="IBM Plex Serif"/>
              <a:ea typeface="IBM Plex Serif"/>
              <a:cs typeface="IBM Plex Serif"/>
              <a:sym typeface="IBM Plex Serif"/>
            </a:endParaRPr>
          </a:p>
          <a:p>
            <a:pPr indent="-342900" lvl="0" marL="457200" rtl="0" algn="just">
              <a:lnSpc>
                <a:spcPct val="115000"/>
              </a:lnSpc>
              <a:spcBef>
                <a:spcPts val="0"/>
              </a:spcBef>
              <a:spcAft>
                <a:spcPts val="0"/>
              </a:spcAft>
              <a:buClr>
                <a:srgbClr val="242424"/>
              </a:buClr>
              <a:buSzPts val="1800"/>
              <a:buFont typeface="IBM Plex Serif"/>
              <a:buChar char="➔"/>
            </a:pPr>
            <a:r>
              <a:rPr lang="en" sz="1800">
                <a:solidFill>
                  <a:srgbClr val="242424"/>
                </a:solidFill>
                <a:highlight>
                  <a:srgbClr val="FFFFFF"/>
                </a:highlight>
                <a:latin typeface="IBM Plex Serif"/>
                <a:ea typeface="IBM Plex Serif"/>
                <a:cs typeface="IBM Plex Serif"/>
                <a:sym typeface="IBM Plex Serif"/>
              </a:rPr>
              <a:t>Enable interactivity using Power BI slicers, allowing users to filter data by class or gender.</a:t>
            </a:r>
            <a:endParaRPr sz="1800">
              <a:solidFill>
                <a:srgbClr val="242424"/>
              </a:solidFill>
              <a:highlight>
                <a:srgbClr val="FFFFFF"/>
              </a:highlight>
              <a:latin typeface="IBM Plex Serif"/>
              <a:ea typeface="IBM Plex Serif"/>
              <a:cs typeface="IBM Plex Serif"/>
              <a:sym typeface="IBM Plex Serif"/>
            </a:endParaRPr>
          </a:p>
          <a:p>
            <a:pPr indent="0" lvl="0" marL="457200" rtl="0" algn="l">
              <a:spcBef>
                <a:spcPts val="0"/>
              </a:spcBef>
              <a:spcAft>
                <a:spcPts val="0"/>
              </a:spcAft>
              <a:buNone/>
            </a:pPr>
            <a:r>
              <a:t/>
            </a:r>
            <a:endParaRPr sz="1800">
              <a:solidFill>
                <a:schemeClr val="dk1"/>
              </a:solidFill>
              <a:latin typeface="IBM Plex Sans"/>
              <a:ea typeface="IBM Plex Sans"/>
              <a:cs typeface="IBM Plex Sans"/>
              <a:sym typeface="IBM Plex Sans"/>
            </a:endParaRPr>
          </a:p>
        </p:txBody>
      </p:sp>
      <p:sp>
        <p:nvSpPr>
          <p:cNvPr id="72" name="Google Shape;72;p15"/>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6" name="Shape 76"/>
        <p:cNvGrpSpPr/>
        <p:nvPr/>
      </p:nvGrpSpPr>
      <p:grpSpPr>
        <a:xfrm>
          <a:off x="0" y="0"/>
          <a:ext cx="0" cy="0"/>
          <a:chOff x="0" y="0"/>
          <a:chExt cx="0" cy="0"/>
        </a:xfrm>
      </p:grpSpPr>
      <p:sp>
        <p:nvSpPr>
          <p:cNvPr id="77" name="Google Shape;77;p16"/>
          <p:cNvSpPr txBox="1"/>
          <p:nvPr/>
        </p:nvSpPr>
        <p:spPr>
          <a:xfrm>
            <a:off x="161875" y="0"/>
            <a:ext cx="8851800" cy="398400"/>
          </a:xfrm>
          <a:prstGeom prst="rect">
            <a:avLst/>
          </a:prstGeom>
          <a:noFill/>
          <a:ln cap="flat" cmpd="sng" w="28575">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351C75"/>
                </a:solidFill>
                <a:latin typeface="IBM Plex Serif"/>
                <a:ea typeface="IBM Plex Serif"/>
                <a:cs typeface="IBM Plex Serif"/>
                <a:sym typeface="IBM Plex Serif"/>
              </a:rPr>
              <a:t>PROBLEM IDENTIFICATION</a:t>
            </a:r>
            <a:endParaRPr b="1" sz="2200">
              <a:solidFill>
                <a:srgbClr val="351C75"/>
              </a:solidFill>
              <a:latin typeface="IBM Plex Serif"/>
              <a:ea typeface="IBM Plex Serif"/>
              <a:cs typeface="IBM Plex Serif"/>
              <a:sym typeface="IBM Plex Serif"/>
            </a:endParaRPr>
          </a:p>
        </p:txBody>
      </p:sp>
      <p:sp>
        <p:nvSpPr>
          <p:cNvPr id="78" name="Google Shape;78;p16"/>
          <p:cNvSpPr txBox="1"/>
          <p:nvPr/>
        </p:nvSpPr>
        <p:spPr>
          <a:xfrm>
            <a:off x="22350" y="324000"/>
            <a:ext cx="9099300" cy="46527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Font typeface="IBM Plex Sans SemiBold"/>
              <a:buChar char="❖"/>
            </a:pPr>
            <a:r>
              <a:rPr lang="en" sz="1500" u="sng">
                <a:solidFill>
                  <a:schemeClr val="dk1"/>
                </a:solidFill>
                <a:latin typeface="IBM Plex Sans SemiBold"/>
                <a:ea typeface="IBM Plex Sans SemiBold"/>
                <a:cs typeface="IBM Plex Sans SemiBold"/>
                <a:sym typeface="IBM Plex Sans SemiBold"/>
              </a:rPr>
              <a:t>Problem Statement</a:t>
            </a:r>
            <a:endParaRPr sz="1500"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400">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rPr lang="en" sz="1500">
                <a:solidFill>
                  <a:schemeClr val="dk1"/>
                </a:solidFill>
                <a:latin typeface="IBM Plex Sans Condensed Medium"/>
                <a:ea typeface="IBM Plex Sans Condensed Medium"/>
                <a:cs typeface="IBM Plex Sans Condensed Medium"/>
                <a:sym typeface="IBM Plex Sans Condensed Medium"/>
              </a:rPr>
              <a:t>There is a need to analyze students' academic performance data to identify patterns and disparities based on subjects, gender, and class. Without this analysis, educators may miss opportunities to support underperforming groups or improve teaching strategies.</a:t>
            </a:r>
            <a:endParaRPr sz="1500">
              <a:solidFill>
                <a:schemeClr val="dk1"/>
              </a:solidFill>
              <a:latin typeface="IBM Plex Sans Condensed Medium"/>
              <a:ea typeface="IBM Plex Sans Condensed Medium"/>
              <a:cs typeface="IBM Plex Sans Condensed Medium"/>
              <a:sym typeface="IBM Plex Sans Condensed Medium"/>
            </a:endParaRPr>
          </a:p>
          <a:p>
            <a:pPr indent="0" lvl="0" marL="457200" rtl="0" algn="l">
              <a:spcBef>
                <a:spcPts val="0"/>
              </a:spcBef>
              <a:spcAft>
                <a:spcPts val="0"/>
              </a:spcAft>
              <a:buNone/>
            </a:pPr>
            <a:r>
              <a:t/>
            </a:r>
            <a:endParaRPr sz="700">
              <a:solidFill>
                <a:schemeClr val="dk1"/>
              </a:solidFill>
              <a:latin typeface="IBM Plex Sans Condensed Medium"/>
              <a:ea typeface="IBM Plex Sans Condensed Medium"/>
              <a:cs typeface="IBM Plex Sans Condensed Medium"/>
              <a:sym typeface="IBM Plex Sans Condensed Medium"/>
            </a:endParaRPr>
          </a:p>
          <a:p>
            <a:pPr indent="-323850" lvl="0" marL="457200" rtl="0" algn="l">
              <a:spcBef>
                <a:spcPts val="0"/>
              </a:spcBef>
              <a:spcAft>
                <a:spcPts val="0"/>
              </a:spcAft>
              <a:buClr>
                <a:schemeClr val="dk1"/>
              </a:buClr>
              <a:buSzPts val="1500"/>
              <a:buFont typeface="IBM Plex Sans SemiBold"/>
              <a:buChar char="❖"/>
            </a:pPr>
            <a:r>
              <a:rPr lang="en" sz="1500" u="sng">
                <a:solidFill>
                  <a:schemeClr val="dk1"/>
                </a:solidFill>
                <a:latin typeface="IBM Plex Sans SemiBold"/>
                <a:ea typeface="IBM Plex Sans SemiBold"/>
                <a:cs typeface="IBM Plex Sans SemiBold"/>
                <a:sym typeface="IBM Plex Sans SemiBold"/>
              </a:rPr>
              <a:t>Significance of the Problem</a:t>
            </a:r>
            <a:endParaRPr sz="1500"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600">
              <a:solidFill>
                <a:schemeClr val="dk1"/>
              </a:solidFill>
              <a:latin typeface="IBM Plex Sans"/>
              <a:ea typeface="IBM Plex Sans"/>
              <a:cs typeface="IBM Plex Sans"/>
              <a:sym typeface="IBM Plex Sans"/>
            </a:endParaRPr>
          </a:p>
          <a:p>
            <a:pPr indent="-323850" lvl="0" marL="457200" rtl="0" algn="l">
              <a:lnSpc>
                <a:spcPct val="115000"/>
              </a:lnSpc>
              <a:spcBef>
                <a:spcPts val="0"/>
              </a:spcBef>
              <a:spcAft>
                <a:spcPts val="0"/>
              </a:spcAft>
              <a:buClr>
                <a:schemeClr val="dk1"/>
              </a:buClr>
              <a:buSzPts val="1500"/>
              <a:buFont typeface="IBM Plex Serif"/>
              <a:buChar char="❏"/>
            </a:pPr>
            <a:r>
              <a:rPr lang="en" sz="1500">
                <a:solidFill>
                  <a:schemeClr val="dk1"/>
                </a:solidFill>
                <a:latin typeface="IBM Plex Serif"/>
                <a:ea typeface="IBM Plex Serif"/>
                <a:cs typeface="IBM Plex Serif"/>
                <a:sym typeface="IBM Plex Serif"/>
              </a:rPr>
              <a:t>Helps identify subject-specific weaknesses and performance gaps between genders and class groups. </a:t>
            </a:r>
            <a:endParaRPr sz="1500">
              <a:solidFill>
                <a:schemeClr val="dk1"/>
              </a:solidFill>
              <a:latin typeface="IBM Plex Serif"/>
              <a:ea typeface="IBM Plex Serif"/>
              <a:cs typeface="IBM Plex Serif"/>
              <a:sym typeface="IBM Plex Serif"/>
            </a:endParaRPr>
          </a:p>
          <a:p>
            <a:pPr indent="-323850" lvl="0" marL="457200" rtl="0" algn="l">
              <a:lnSpc>
                <a:spcPct val="115000"/>
              </a:lnSpc>
              <a:spcBef>
                <a:spcPts val="0"/>
              </a:spcBef>
              <a:spcAft>
                <a:spcPts val="0"/>
              </a:spcAft>
              <a:buClr>
                <a:schemeClr val="dk1"/>
              </a:buClr>
              <a:buSzPts val="1500"/>
              <a:buFont typeface="IBM Plex Serif"/>
              <a:buChar char="❏"/>
            </a:pPr>
            <a:r>
              <a:rPr lang="en" sz="1500">
                <a:solidFill>
                  <a:schemeClr val="dk1"/>
                </a:solidFill>
                <a:latin typeface="IBM Plex Serif"/>
                <a:ea typeface="IBM Plex Serif"/>
                <a:cs typeface="IBM Plex Serif"/>
                <a:sym typeface="IBM Plex Serif"/>
              </a:rPr>
              <a:t>Supports data-driven decision making for teachers, school administrators, and policymakers.</a:t>
            </a:r>
            <a:endParaRPr sz="1500">
              <a:solidFill>
                <a:schemeClr val="dk1"/>
              </a:solidFill>
              <a:latin typeface="IBM Plex Serif"/>
              <a:ea typeface="IBM Plex Serif"/>
              <a:cs typeface="IBM Plex Serif"/>
              <a:sym typeface="IBM Plex Serif"/>
            </a:endParaRPr>
          </a:p>
          <a:p>
            <a:pPr indent="-323850" lvl="0" marL="457200" rtl="0" algn="l">
              <a:lnSpc>
                <a:spcPct val="115000"/>
              </a:lnSpc>
              <a:spcBef>
                <a:spcPts val="0"/>
              </a:spcBef>
              <a:spcAft>
                <a:spcPts val="0"/>
              </a:spcAft>
              <a:buClr>
                <a:schemeClr val="dk1"/>
              </a:buClr>
              <a:buSzPts val="1500"/>
              <a:buFont typeface="IBM Plex Serif"/>
              <a:buChar char="❏"/>
            </a:pPr>
            <a:r>
              <a:rPr lang="en" sz="1500">
                <a:solidFill>
                  <a:schemeClr val="dk1"/>
                </a:solidFill>
                <a:latin typeface="IBM Plex Serif"/>
                <a:ea typeface="IBM Plex Serif"/>
                <a:cs typeface="IBM Plex Serif"/>
                <a:sym typeface="IBM Plex Serif"/>
              </a:rPr>
              <a:t>Encourages personalized learning approaches by understanding how different groups of students perform.</a:t>
            </a:r>
            <a:endParaRPr sz="1500">
              <a:solidFill>
                <a:schemeClr val="dk1"/>
              </a:solidFill>
              <a:latin typeface="IBM Plex Serif"/>
              <a:ea typeface="IBM Plex Serif"/>
              <a:cs typeface="IBM Plex Serif"/>
              <a:sym typeface="IBM Plex Serif"/>
            </a:endParaRPr>
          </a:p>
          <a:p>
            <a:pPr indent="0" lvl="0" marL="457200" rtl="0" algn="l">
              <a:lnSpc>
                <a:spcPct val="115000"/>
              </a:lnSpc>
              <a:spcBef>
                <a:spcPts val="0"/>
              </a:spcBef>
              <a:spcAft>
                <a:spcPts val="0"/>
              </a:spcAft>
              <a:buNone/>
            </a:pPr>
            <a:r>
              <a:t/>
            </a:r>
            <a:endParaRPr sz="700">
              <a:solidFill>
                <a:schemeClr val="dk1"/>
              </a:solidFill>
              <a:latin typeface="IBM Plex Sans"/>
              <a:ea typeface="IBM Plex Sans"/>
              <a:cs typeface="IBM Plex Sans"/>
              <a:sym typeface="IBM Plex Sans"/>
            </a:endParaRPr>
          </a:p>
          <a:p>
            <a:pPr indent="-323850" lvl="0" marL="457200" rtl="0" algn="l">
              <a:spcBef>
                <a:spcPts val="0"/>
              </a:spcBef>
              <a:spcAft>
                <a:spcPts val="0"/>
              </a:spcAft>
              <a:buClr>
                <a:schemeClr val="dk1"/>
              </a:buClr>
              <a:buSzPts val="1500"/>
              <a:buFont typeface="IBM Plex Sans SemiBold"/>
              <a:buChar char="❖"/>
            </a:pPr>
            <a:r>
              <a:rPr lang="en" sz="1500" u="sng">
                <a:solidFill>
                  <a:schemeClr val="dk1"/>
                </a:solidFill>
                <a:latin typeface="IBM Plex Sans SemiBold"/>
                <a:ea typeface="IBM Plex Sans SemiBold"/>
                <a:cs typeface="IBM Plex Sans SemiBold"/>
                <a:sym typeface="IBM Plex Sans SemiBold"/>
              </a:rPr>
              <a:t>Relevant SDGs</a:t>
            </a:r>
            <a:endParaRPr sz="1500"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700">
              <a:solidFill>
                <a:schemeClr val="dk1"/>
              </a:solidFill>
              <a:latin typeface="IBM Plex Sans"/>
              <a:ea typeface="IBM Plex Sans"/>
              <a:cs typeface="IBM Plex Sans"/>
              <a:sym typeface="IBM Plex Sans"/>
            </a:endParaRPr>
          </a:p>
          <a:p>
            <a:pPr indent="-323850" lvl="0" marL="457200" rtl="0" algn="l">
              <a:lnSpc>
                <a:spcPct val="115000"/>
              </a:lnSpc>
              <a:spcBef>
                <a:spcPts val="0"/>
              </a:spcBef>
              <a:spcAft>
                <a:spcPts val="0"/>
              </a:spcAft>
              <a:buClr>
                <a:srgbClr val="242424"/>
              </a:buClr>
              <a:buSzPts val="1500"/>
              <a:buFont typeface="IBM Plex Sans Condensed"/>
              <a:buAutoNum type="arabicPeriod"/>
            </a:pPr>
            <a:r>
              <a:rPr lang="en" sz="1500" u="sng">
                <a:solidFill>
                  <a:srgbClr val="242424"/>
                </a:solidFill>
                <a:highlight>
                  <a:srgbClr val="FFFFFF"/>
                </a:highlight>
                <a:latin typeface="IBM Plex Sans Condensed Medium"/>
                <a:ea typeface="IBM Plex Sans Condensed Medium"/>
                <a:cs typeface="IBM Plex Sans Condensed Medium"/>
                <a:sym typeface="IBM Plex Sans Condensed Medium"/>
              </a:rPr>
              <a:t>SDG 4 </a:t>
            </a:r>
            <a:r>
              <a:rPr lang="en" sz="1500">
                <a:solidFill>
                  <a:srgbClr val="242424"/>
                </a:solidFill>
                <a:highlight>
                  <a:srgbClr val="FFFFFF"/>
                </a:highlight>
                <a:latin typeface="IBM Plex Sans Condensed Medium"/>
                <a:ea typeface="IBM Plex Sans Condensed Medium"/>
                <a:cs typeface="IBM Plex Sans Condensed Medium"/>
                <a:sym typeface="IBM Plex Sans Condensed Medium"/>
              </a:rPr>
              <a:t>– </a:t>
            </a:r>
            <a:r>
              <a:rPr lang="en" sz="1500" u="sng">
                <a:solidFill>
                  <a:srgbClr val="242424"/>
                </a:solidFill>
                <a:highlight>
                  <a:srgbClr val="FFFFFF"/>
                </a:highlight>
                <a:latin typeface="IBM Plex Sans Condensed Medium"/>
                <a:ea typeface="IBM Plex Sans Condensed Medium"/>
                <a:cs typeface="IBM Plex Sans Condensed Medium"/>
                <a:sym typeface="IBM Plex Sans Condensed Medium"/>
              </a:rPr>
              <a:t>Quality Education</a:t>
            </a:r>
            <a:r>
              <a:rPr lang="en" sz="1500">
                <a:solidFill>
                  <a:srgbClr val="242424"/>
                </a:solidFill>
                <a:highlight>
                  <a:srgbClr val="FFFFFF"/>
                </a:highlight>
                <a:latin typeface="IBM Plex Sans Condensed Medium"/>
                <a:ea typeface="IBM Plex Sans Condensed Medium"/>
                <a:cs typeface="IBM Plex Sans Condensed Medium"/>
                <a:sym typeface="IBM Plex Sans Condensed Medium"/>
              </a:rPr>
              <a:t>:</a:t>
            </a:r>
            <a:r>
              <a:rPr lang="en" sz="1500">
                <a:solidFill>
                  <a:srgbClr val="242424"/>
                </a:solidFill>
                <a:highlight>
                  <a:srgbClr val="FFFFFF"/>
                </a:highlight>
                <a:latin typeface="IBM Plex Sans Condensed"/>
                <a:ea typeface="IBM Plex Sans Condensed"/>
                <a:cs typeface="IBM Plex Sans Condensed"/>
                <a:sym typeface="IBM Plex Sans Condensed"/>
              </a:rPr>
              <a:t> This project directly supports efforts to ensure inclusive and equitable quality education and promote lifelong learning opportunities by using data analytics to enhance academic performance and equality in education.</a:t>
            </a:r>
            <a:endParaRPr sz="1500">
              <a:solidFill>
                <a:srgbClr val="242424"/>
              </a:solidFill>
              <a:highlight>
                <a:srgbClr val="FFFFFF"/>
              </a:highlight>
              <a:latin typeface="IBM Plex Sans Condensed"/>
              <a:ea typeface="IBM Plex Sans Condensed"/>
              <a:cs typeface="IBM Plex Sans Condensed"/>
              <a:sym typeface="IBM Plex Sans Condensed"/>
            </a:endParaRPr>
          </a:p>
          <a:p>
            <a:pPr indent="-323850" lvl="0" marL="457200" rtl="0" algn="l">
              <a:lnSpc>
                <a:spcPct val="115000"/>
              </a:lnSpc>
              <a:spcBef>
                <a:spcPts val="0"/>
              </a:spcBef>
              <a:spcAft>
                <a:spcPts val="0"/>
              </a:spcAft>
              <a:buClr>
                <a:srgbClr val="242424"/>
              </a:buClr>
              <a:buSzPts val="1500"/>
              <a:buFont typeface="IBM Plex Sans Condensed"/>
              <a:buAutoNum type="arabicPeriod"/>
            </a:pPr>
            <a:r>
              <a:rPr lang="en" sz="1500" u="sng">
                <a:solidFill>
                  <a:srgbClr val="242424"/>
                </a:solidFill>
                <a:highlight>
                  <a:srgbClr val="FFFFFF"/>
                </a:highlight>
                <a:latin typeface="IBM Plex Sans Condensed Medium"/>
                <a:ea typeface="IBM Plex Sans Condensed Medium"/>
                <a:cs typeface="IBM Plex Sans Condensed Medium"/>
                <a:sym typeface="IBM Plex Sans Condensed Medium"/>
              </a:rPr>
              <a:t>SDG 5</a:t>
            </a:r>
            <a:r>
              <a:rPr lang="en" sz="1500">
                <a:solidFill>
                  <a:srgbClr val="242424"/>
                </a:solidFill>
                <a:highlight>
                  <a:srgbClr val="FFFFFF"/>
                </a:highlight>
                <a:latin typeface="IBM Plex Sans Condensed Medium"/>
                <a:ea typeface="IBM Plex Sans Condensed Medium"/>
                <a:cs typeface="IBM Plex Sans Condensed Medium"/>
                <a:sym typeface="IBM Plex Sans Condensed Medium"/>
              </a:rPr>
              <a:t> – </a:t>
            </a:r>
            <a:r>
              <a:rPr lang="en" sz="1500" u="sng">
                <a:solidFill>
                  <a:srgbClr val="242424"/>
                </a:solidFill>
                <a:highlight>
                  <a:srgbClr val="FFFFFF"/>
                </a:highlight>
                <a:latin typeface="IBM Plex Sans Condensed Medium"/>
                <a:ea typeface="IBM Plex Sans Condensed Medium"/>
                <a:cs typeface="IBM Plex Sans Condensed Medium"/>
                <a:sym typeface="IBM Plex Sans Condensed Medium"/>
              </a:rPr>
              <a:t>Gender Equality</a:t>
            </a:r>
            <a:r>
              <a:rPr lang="en" sz="1500">
                <a:solidFill>
                  <a:srgbClr val="242424"/>
                </a:solidFill>
                <a:highlight>
                  <a:srgbClr val="FFFFFF"/>
                </a:highlight>
                <a:latin typeface="IBM Plex Sans Condensed Medium"/>
                <a:ea typeface="IBM Plex Sans Condensed Medium"/>
                <a:cs typeface="IBM Plex Sans Condensed Medium"/>
                <a:sym typeface="IBM Plex Sans Condensed Medium"/>
              </a:rPr>
              <a:t>:</a:t>
            </a:r>
            <a:r>
              <a:rPr lang="en" sz="1500">
                <a:solidFill>
                  <a:srgbClr val="242424"/>
                </a:solidFill>
                <a:highlight>
                  <a:srgbClr val="FFFFFF"/>
                </a:highlight>
                <a:latin typeface="IBM Plex Sans Condensed"/>
                <a:ea typeface="IBM Plex Sans Condensed"/>
                <a:cs typeface="IBM Plex Sans Condensed"/>
                <a:sym typeface="IBM Plex Sans Condensed"/>
              </a:rPr>
              <a:t> By analyzing gender-wise performance, the project helps in identifying and addressing gender disparities in education outcomes.</a:t>
            </a:r>
            <a:endParaRPr sz="1500">
              <a:solidFill>
                <a:srgbClr val="242424"/>
              </a:solidFill>
              <a:highlight>
                <a:srgbClr val="FFFFFF"/>
              </a:highlight>
              <a:latin typeface="IBM Plex Sans Condensed"/>
              <a:ea typeface="IBM Plex Sans Condensed"/>
              <a:cs typeface="IBM Plex Sans Condensed"/>
              <a:sym typeface="IBM Plex Sans Condensed"/>
            </a:endParaRPr>
          </a:p>
          <a:p>
            <a:pPr indent="0" lvl="0" marL="457200" rtl="0" algn="l">
              <a:spcBef>
                <a:spcPts val="0"/>
              </a:spcBef>
              <a:spcAft>
                <a:spcPts val="0"/>
              </a:spcAft>
              <a:buNone/>
            </a:pPr>
            <a:r>
              <a:t/>
            </a:r>
            <a:endParaRPr sz="1500">
              <a:solidFill>
                <a:schemeClr val="dk1"/>
              </a:solidFill>
              <a:latin typeface="IBM Plex Sans"/>
              <a:ea typeface="IBM Plex Sans"/>
              <a:cs typeface="IBM Plex Sans"/>
              <a:sym typeface="IBM Plex Sans"/>
            </a:endParaRPr>
          </a:p>
        </p:txBody>
      </p:sp>
      <p:sp>
        <p:nvSpPr>
          <p:cNvPr id="79" name="Google Shape;79;p16"/>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nvSpPr>
        <p:spPr>
          <a:xfrm>
            <a:off x="134700" y="52300"/>
            <a:ext cx="8874600" cy="473700"/>
          </a:xfrm>
          <a:prstGeom prst="rect">
            <a:avLst/>
          </a:prstGeom>
          <a:noFill/>
          <a:ln cap="flat" cmpd="sng" w="28575">
            <a:solidFill>
              <a:srgbClr val="3C78D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3D85C6"/>
                </a:solidFill>
                <a:latin typeface="IBM Plex Serif"/>
                <a:ea typeface="IBM Plex Serif"/>
                <a:cs typeface="IBM Plex Serif"/>
                <a:sym typeface="IBM Plex Serif"/>
              </a:rPr>
              <a:t>DATA COLLECTION</a:t>
            </a:r>
            <a:endParaRPr b="1" sz="2200">
              <a:solidFill>
                <a:srgbClr val="3D85C6"/>
              </a:solidFill>
              <a:latin typeface="IBM Plex Serif"/>
              <a:ea typeface="IBM Plex Serif"/>
              <a:cs typeface="IBM Plex Serif"/>
              <a:sym typeface="IBM Plex Serif"/>
            </a:endParaRPr>
          </a:p>
        </p:txBody>
      </p:sp>
      <p:sp>
        <p:nvSpPr>
          <p:cNvPr id="85" name="Google Shape;85;p17"/>
          <p:cNvSpPr txBox="1"/>
          <p:nvPr/>
        </p:nvSpPr>
        <p:spPr>
          <a:xfrm>
            <a:off x="134700" y="526000"/>
            <a:ext cx="8874600" cy="45258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chemeClr val="dk1"/>
              </a:buClr>
              <a:buSzPts val="1500"/>
              <a:buFont typeface="IBM Plex Sans SemiBold"/>
              <a:buChar char="❖"/>
            </a:pPr>
            <a:r>
              <a:rPr lang="en" sz="1500" u="sng">
                <a:solidFill>
                  <a:schemeClr val="dk1"/>
                </a:solidFill>
                <a:latin typeface="IBM Plex Sans SemiBold"/>
                <a:ea typeface="IBM Plex Sans SemiBold"/>
                <a:cs typeface="IBM Plex Sans SemiBold"/>
                <a:sym typeface="IBM Plex Sans SemiBold"/>
              </a:rPr>
              <a:t>Sources of Data</a:t>
            </a:r>
            <a:endParaRPr sz="1500"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600">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rPr lang="en" sz="1200" u="sng">
                <a:solidFill>
                  <a:schemeClr val="dk1"/>
                </a:solidFill>
                <a:latin typeface="IBM Plex Serif SemiBold"/>
                <a:ea typeface="IBM Plex Serif SemiBold"/>
                <a:cs typeface="IBM Plex Serif SemiBold"/>
                <a:sym typeface="IBM Plex Serif SemiBold"/>
              </a:rPr>
              <a:t>LINK </a:t>
            </a:r>
            <a:r>
              <a:rPr lang="en" sz="1200">
                <a:solidFill>
                  <a:schemeClr val="dk1"/>
                </a:solidFill>
                <a:latin typeface="IBM Plex Serif SemiBold"/>
                <a:ea typeface="IBM Plex Serif SemiBold"/>
                <a:cs typeface="IBM Plex Serif SemiBold"/>
                <a:sym typeface="IBM Plex Serif SemiBold"/>
              </a:rPr>
              <a:t>:-</a:t>
            </a:r>
            <a:r>
              <a:rPr lang="en" sz="1200">
                <a:solidFill>
                  <a:schemeClr val="dk1"/>
                </a:solidFill>
                <a:latin typeface="IBM Plex Sans"/>
                <a:ea typeface="IBM Plex Sans"/>
                <a:cs typeface="IBM Plex Sans"/>
                <a:sym typeface="IBM Plex Sans"/>
              </a:rPr>
              <a:t> </a:t>
            </a:r>
            <a:r>
              <a:rPr lang="en" sz="1200" u="sng">
                <a:solidFill>
                  <a:schemeClr val="hlink"/>
                </a:solidFill>
                <a:latin typeface="IBM Plex Sans"/>
                <a:ea typeface="IBM Plex Sans"/>
                <a:cs typeface="IBM Plex Sans"/>
                <a:sym typeface="IBM Plex Sans"/>
                <a:hlinkClick r:id="rId3"/>
              </a:rPr>
              <a:t>https://www.kaggle.com/datasets/spscientist/students-performance-in-exams</a:t>
            </a:r>
            <a:endParaRPr sz="1200">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sz="800">
              <a:solidFill>
                <a:schemeClr val="dk1"/>
              </a:solidFill>
              <a:latin typeface="IBM Plex Sans"/>
              <a:ea typeface="IBM Plex Sans"/>
              <a:cs typeface="IBM Plex Sans"/>
              <a:sym typeface="IBM Plex Sans"/>
            </a:endParaRPr>
          </a:p>
          <a:p>
            <a:pPr indent="-323850" lvl="0" marL="457200" rtl="0" algn="l">
              <a:spcBef>
                <a:spcPts val="0"/>
              </a:spcBef>
              <a:spcAft>
                <a:spcPts val="0"/>
              </a:spcAft>
              <a:buClr>
                <a:schemeClr val="dk1"/>
              </a:buClr>
              <a:buSzPts val="1500"/>
              <a:buFont typeface="IBM Plex Sans SemiBold"/>
              <a:buChar char="❖"/>
            </a:pPr>
            <a:r>
              <a:rPr lang="en" sz="1500" u="sng">
                <a:solidFill>
                  <a:schemeClr val="dk1"/>
                </a:solidFill>
                <a:latin typeface="IBM Plex Sans SemiBold"/>
                <a:ea typeface="IBM Plex Sans SemiBold"/>
                <a:cs typeface="IBM Plex Sans SemiBold"/>
                <a:sym typeface="IBM Plex Sans SemiBold"/>
              </a:rPr>
              <a:t>Data Description</a:t>
            </a:r>
            <a:endParaRPr sz="1500"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600">
              <a:solidFill>
                <a:schemeClr val="dk1"/>
              </a:solidFill>
              <a:latin typeface="IBM Plex Sans"/>
              <a:ea typeface="IBM Plex Sans"/>
              <a:cs typeface="IBM Plex Sans"/>
              <a:sym typeface="IBM Plex Sans"/>
            </a:endParaRPr>
          </a:p>
          <a:p>
            <a:pPr indent="0" lvl="0" marL="457200" rtl="0" algn="l">
              <a:lnSpc>
                <a:spcPct val="115000"/>
              </a:lnSpc>
              <a:spcBef>
                <a:spcPts val="0"/>
              </a:spcBef>
              <a:spcAft>
                <a:spcPts val="0"/>
              </a:spcAft>
              <a:buNone/>
            </a:pPr>
            <a:r>
              <a:rPr lang="en" sz="1200">
                <a:solidFill>
                  <a:srgbClr val="242424"/>
                </a:solidFill>
                <a:highlight>
                  <a:srgbClr val="FFFFFF"/>
                </a:highlight>
                <a:latin typeface="IBM Plex Sans JP Medium"/>
                <a:ea typeface="IBM Plex Sans JP Medium"/>
                <a:cs typeface="IBM Plex Sans JP Medium"/>
                <a:sym typeface="IBM Plex Sans JP Medium"/>
              </a:rPr>
              <a:t>The dataset contains information about students' academic performance in various subjects.</a:t>
            </a:r>
            <a:endParaRPr sz="1200">
              <a:solidFill>
                <a:srgbClr val="242424"/>
              </a:solidFill>
              <a:highlight>
                <a:srgbClr val="FFFFFF"/>
              </a:highlight>
              <a:latin typeface="IBM Plex Sans JP Medium"/>
              <a:ea typeface="IBM Plex Sans JP Medium"/>
              <a:cs typeface="IBM Plex Sans JP Medium"/>
              <a:sym typeface="IBM Plex Sans JP Medium"/>
            </a:endParaRPr>
          </a:p>
          <a:p>
            <a:pPr indent="0" lvl="0" marL="457200" rtl="0" algn="l">
              <a:lnSpc>
                <a:spcPct val="115000"/>
              </a:lnSpc>
              <a:spcBef>
                <a:spcPts val="0"/>
              </a:spcBef>
              <a:spcAft>
                <a:spcPts val="0"/>
              </a:spcAft>
              <a:buNone/>
            </a:pPr>
            <a:r>
              <a:rPr lang="en" sz="1200">
                <a:solidFill>
                  <a:srgbClr val="242424"/>
                </a:solidFill>
                <a:highlight>
                  <a:srgbClr val="FFFFFF"/>
                </a:highlight>
                <a:latin typeface="IBM Plex Sans JP Medium"/>
                <a:ea typeface="IBM Plex Sans JP Medium"/>
                <a:cs typeface="IBM Plex Sans JP Medium"/>
                <a:sym typeface="IBM Plex Sans JP Medium"/>
              </a:rPr>
              <a:t>Typical attributes (columns) in this dataset include:</a:t>
            </a:r>
            <a:endParaRPr sz="1200">
              <a:solidFill>
                <a:srgbClr val="242424"/>
              </a:solidFill>
              <a:highlight>
                <a:srgbClr val="FFFFFF"/>
              </a:highlight>
              <a:latin typeface="IBM Plex Sans JP Medium"/>
              <a:ea typeface="IBM Plex Sans JP Medium"/>
              <a:cs typeface="IBM Plex Sans JP Medium"/>
              <a:sym typeface="IBM Plex Sans JP Medium"/>
            </a:endParaRPr>
          </a:p>
          <a:p>
            <a:pPr indent="0" lvl="0" marL="457200" rtl="0" algn="l">
              <a:lnSpc>
                <a:spcPct val="115000"/>
              </a:lnSpc>
              <a:spcBef>
                <a:spcPts val="0"/>
              </a:spcBef>
              <a:spcAft>
                <a:spcPts val="0"/>
              </a:spcAft>
              <a:buNone/>
            </a:pPr>
            <a:r>
              <a:t/>
            </a:r>
            <a:endParaRPr sz="500">
              <a:solidFill>
                <a:srgbClr val="242424"/>
              </a:solidFill>
              <a:highlight>
                <a:srgbClr val="FFFFFF"/>
              </a:highlight>
              <a:latin typeface="IBM Plex Sans JP Medium"/>
              <a:ea typeface="IBM Plex Sans JP Medium"/>
              <a:cs typeface="IBM Plex Sans JP Medium"/>
              <a:sym typeface="IBM Plex Sans JP Medium"/>
            </a:endParaRPr>
          </a:p>
          <a:p>
            <a:pPr indent="-304800" lvl="0" marL="457200" rtl="0" algn="l">
              <a:lnSpc>
                <a:spcPct val="115000"/>
              </a:lnSpc>
              <a:spcBef>
                <a:spcPts val="0"/>
              </a:spcBef>
              <a:spcAft>
                <a:spcPts val="0"/>
              </a:spcAft>
              <a:buClr>
                <a:srgbClr val="242424"/>
              </a:buClr>
              <a:buSzPts val="1200"/>
              <a:buFont typeface="IBM Plex Serif SemiBold"/>
              <a:buAutoNum type="arabicPeriod"/>
            </a:pPr>
            <a:r>
              <a:rPr lang="en" sz="1200">
                <a:solidFill>
                  <a:srgbClr val="242424"/>
                </a:solidFill>
                <a:highlight>
                  <a:srgbClr val="FFFFFF"/>
                </a:highlight>
                <a:latin typeface="IBM Plex Serif SemiBold"/>
                <a:ea typeface="IBM Plex Serif SemiBold"/>
                <a:cs typeface="IBM Plex Serif SemiBold"/>
                <a:sym typeface="IBM Plex Serif SemiBold"/>
              </a:rPr>
              <a:t>Gender</a:t>
            </a:r>
            <a:endParaRPr sz="1200">
              <a:solidFill>
                <a:srgbClr val="242424"/>
              </a:solidFill>
              <a:highlight>
                <a:srgbClr val="FFFFFF"/>
              </a:highlight>
              <a:latin typeface="IBM Plex Serif SemiBold"/>
              <a:ea typeface="IBM Plex Serif SemiBold"/>
              <a:cs typeface="IBM Plex Serif SemiBold"/>
              <a:sym typeface="IBM Plex Serif SemiBold"/>
            </a:endParaRPr>
          </a:p>
          <a:p>
            <a:pPr indent="-304800" lvl="0" marL="457200" rtl="0" algn="l">
              <a:lnSpc>
                <a:spcPct val="115000"/>
              </a:lnSpc>
              <a:spcBef>
                <a:spcPts val="0"/>
              </a:spcBef>
              <a:spcAft>
                <a:spcPts val="0"/>
              </a:spcAft>
              <a:buClr>
                <a:srgbClr val="242424"/>
              </a:buClr>
              <a:buSzPts val="1200"/>
              <a:buFont typeface="IBM Plex Serif SemiBold"/>
              <a:buAutoNum type="arabicPeriod"/>
            </a:pPr>
            <a:r>
              <a:rPr lang="en" sz="1200">
                <a:solidFill>
                  <a:srgbClr val="242424"/>
                </a:solidFill>
                <a:highlight>
                  <a:srgbClr val="FFFFFF"/>
                </a:highlight>
                <a:latin typeface="IBM Plex Serif SemiBold"/>
                <a:ea typeface="IBM Plex Serif SemiBold"/>
                <a:cs typeface="IBM Plex Serif SemiBold"/>
                <a:sym typeface="IBM Plex Serif SemiBold"/>
              </a:rPr>
              <a:t>Parental level of education</a:t>
            </a:r>
            <a:endParaRPr sz="1200">
              <a:solidFill>
                <a:srgbClr val="242424"/>
              </a:solidFill>
              <a:highlight>
                <a:srgbClr val="FFFFFF"/>
              </a:highlight>
              <a:latin typeface="IBM Plex Serif SemiBold"/>
              <a:ea typeface="IBM Plex Serif SemiBold"/>
              <a:cs typeface="IBM Plex Serif SemiBold"/>
              <a:sym typeface="IBM Plex Serif SemiBold"/>
            </a:endParaRPr>
          </a:p>
          <a:p>
            <a:pPr indent="-304800" lvl="0" marL="457200" rtl="0" algn="l">
              <a:lnSpc>
                <a:spcPct val="115000"/>
              </a:lnSpc>
              <a:spcBef>
                <a:spcPts val="0"/>
              </a:spcBef>
              <a:spcAft>
                <a:spcPts val="0"/>
              </a:spcAft>
              <a:buClr>
                <a:srgbClr val="242424"/>
              </a:buClr>
              <a:buSzPts val="1200"/>
              <a:buFont typeface="IBM Plex Serif SemiBold"/>
              <a:buAutoNum type="arabicPeriod"/>
            </a:pPr>
            <a:r>
              <a:rPr lang="en" sz="1200">
                <a:solidFill>
                  <a:srgbClr val="242424"/>
                </a:solidFill>
                <a:highlight>
                  <a:srgbClr val="FFFFFF"/>
                </a:highlight>
                <a:latin typeface="IBM Plex Serif SemiBold"/>
                <a:ea typeface="IBM Plex Serif SemiBold"/>
                <a:cs typeface="IBM Plex Serif SemiBold"/>
                <a:sym typeface="IBM Plex Serif SemiBold"/>
              </a:rPr>
              <a:t>Lunch type</a:t>
            </a:r>
            <a:endParaRPr sz="1200">
              <a:solidFill>
                <a:srgbClr val="242424"/>
              </a:solidFill>
              <a:highlight>
                <a:srgbClr val="FFFFFF"/>
              </a:highlight>
              <a:latin typeface="IBM Plex Serif SemiBold"/>
              <a:ea typeface="IBM Plex Serif SemiBold"/>
              <a:cs typeface="IBM Plex Serif SemiBold"/>
              <a:sym typeface="IBM Plex Serif SemiBold"/>
            </a:endParaRPr>
          </a:p>
          <a:p>
            <a:pPr indent="-304800" lvl="0" marL="457200" rtl="0" algn="l">
              <a:lnSpc>
                <a:spcPct val="115000"/>
              </a:lnSpc>
              <a:spcBef>
                <a:spcPts val="0"/>
              </a:spcBef>
              <a:spcAft>
                <a:spcPts val="0"/>
              </a:spcAft>
              <a:buClr>
                <a:srgbClr val="242424"/>
              </a:buClr>
              <a:buSzPts val="1200"/>
              <a:buFont typeface="IBM Plex Serif SemiBold"/>
              <a:buAutoNum type="arabicPeriod"/>
            </a:pPr>
            <a:r>
              <a:rPr lang="en" sz="1200">
                <a:solidFill>
                  <a:srgbClr val="242424"/>
                </a:solidFill>
                <a:highlight>
                  <a:srgbClr val="FFFFFF"/>
                </a:highlight>
                <a:latin typeface="IBM Plex Serif SemiBold"/>
                <a:ea typeface="IBM Plex Serif SemiBold"/>
                <a:cs typeface="IBM Plex Serif SemiBold"/>
                <a:sym typeface="IBM Plex Serif SemiBold"/>
              </a:rPr>
              <a:t>Test preparation </a:t>
            </a:r>
            <a:endParaRPr sz="1200">
              <a:solidFill>
                <a:srgbClr val="242424"/>
              </a:solidFill>
              <a:highlight>
                <a:srgbClr val="FFFFFF"/>
              </a:highlight>
              <a:latin typeface="IBM Plex Serif SemiBold"/>
              <a:ea typeface="IBM Plex Serif SemiBold"/>
              <a:cs typeface="IBM Plex Serif SemiBold"/>
              <a:sym typeface="IBM Plex Serif SemiBold"/>
            </a:endParaRPr>
          </a:p>
          <a:p>
            <a:pPr indent="-304800" lvl="0" marL="457200" rtl="0" algn="l">
              <a:lnSpc>
                <a:spcPct val="115000"/>
              </a:lnSpc>
              <a:spcBef>
                <a:spcPts val="0"/>
              </a:spcBef>
              <a:spcAft>
                <a:spcPts val="0"/>
              </a:spcAft>
              <a:buClr>
                <a:srgbClr val="242424"/>
              </a:buClr>
              <a:buSzPts val="1200"/>
              <a:buFont typeface="IBM Plex Serif SemiBold"/>
              <a:buAutoNum type="arabicPeriod"/>
            </a:pPr>
            <a:r>
              <a:rPr lang="en" sz="1200">
                <a:solidFill>
                  <a:srgbClr val="242424"/>
                </a:solidFill>
                <a:highlight>
                  <a:srgbClr val="FFFFFF"/>
                </a:highlight>
                <a:latin typeface="IBM Plex Serif SemiBold"/>
                <a:ea typeface="IBM Plex Serif SemiBold"/>
                <a:cs typeface="IBM Plex Serif SemiBold"/>
                <a:sym typeface="IBM Plex Serif SemiBold"/>
              </a:rPr>
              <a:t>Course completion</a:t>
            </a:r>
            <a:endParaRPr sz="1200">
              <a:solidFill>
                <a:srgbClr val="242424"/>
              </a:solidFill>
              <a:highlight>
                <a:srgbClr val="FFFFFF"/>
              </a:highlight>
              <a:latin typeface="IBM Plex Serif SemiBold"/>
              <a:ea typeface="IBM Plex Serif SemiBold"/>
              <a:cs typeface="IBM Plex Serif SemiBold"/>
              <a:sym typeface="IBM Plex Serif SemiBold"/>
            </a:endParaRPr>
          </a:p>
          <a:p>
            <a:pPr indent="-304800" lvl="0" marL="457200" rtl="0" algn="l">
              <a:lnSpc>
                <a:spcPct val="115000"/>
              </a:lnSpc>
              <a:spcBef>
                <a:spcPts val="0"/>
              </a:spcBef>
              <a:spcAft>
                <a:spcPts val="0"/>
              </a:spcAft>
              <a:buClr>
                <a:srgbClr val="242424"/>
              </a:buClr>
              <a:buSzPts val="1200"/>
              <a:buFont typeface="IBM Plex Serif SemiBold"/>
              <a:buAutoNum type="arabicPeriod"/>
            </a:pPr>
            <a:r>
              <a:rPr lang="en" sz="1200">
                <a:solidFill>
                  <a:srgbClr val="242424"/>
                </a:solidFill>
                <a:highlight>
                  <a:srgbClr val="FFFFFF"/>
                </a:highlight>
                <a:latin typeface="IBM Plex Serif SemiBold"/>
                <a:ea typeface="IBM Plex Serif SemiBold"/>
                <a:cs typeface="IBM Plex Serif SemiBold"/>
                <a:sym typeface="IBM Plex Serif SemiBold"/>
              </a:rPr>
              <a:t>Scores in Math, Reading, and Writing</a:t>
            </a:r>
            <a:endParaRPr sz="1200">
              <a:solidFill>
                <a:srgbClr val="242424"/>
              </a:solidFill>
              <a:highlight>
                <a:srgbClr val="FFFFFF"/>
              </a:highlight>
              <a:latin typeface="IBM Plex Serif SemiBold"/>
              <a:ea typeface="IBM Plex Serif SemiBold"/>
              <a:cs typeface="IBM Plex Serif SemiBold"/>
              <a:sym typeface="IBM Plex Serif SemiBold"/>
            </a:endParaRPr>
          </a:p>
          <a:p>
            <a:pPr indent="0" lvl="0" marL="914400" rtl="0" algn="l">
              <a:lnSpc>
                <a:spcPct val="115000"/>
              </a:lnSpc>
              <a:spcBef>
                <a:spcPts val="0"/>
              </a:spcBef>
              <a:spcAft>
                <a:spcPts val="0"/>
              </a:spcAft>
              <a:buNone/>
            </a:pPr>
            <a:r>
              <a:t/>
            </a:r>
            <a:endParaRPr sz="500">
              <a:solidFill>
                <a:srgbClr val="242424"/>
              </a:solidFill>
              <a:highlight>
                <a:srgbClr val="FFFFFF"/>
              </a:highlight>
              <a:latin typeface="IBM Plex Sans JP Medium"/>
              <a:ea typeface="IBM Plex Sans JP Medium"/>
              <a:cs typeface="IBM Plex Sans JP Medium"/>
              <a:sym typeface="IBM Plex Sans JP Medium"/>
            </a:endParaRPr>
          </a:p>
          <a:p>
            <a:pPr indent="0" lvl="0" marL="457200" rtl="0" algn="l">
              <a:lnSpc>
                <a:spcPct val="115000"/>
              </a:lnSpc>
              <a:spcBef>
                <a:spcPts val="0"/>
              </a:spcBef>
              <a:spcAft>
                <a:spcPts val="0"/>
              </a:spcAft>
              <a:buNone/>
            </a:pPr>
            <a:r>
              <a:rPr lang="en" sz="1200">
                <a:solidFill>
                  <a:srgbClr val="242424"/>
                </a:solidFill>
                <a:highlight>
                  <a:srgbClr val="FFFFFF"/>
                </a:highlight>
                <a:latin typeface="IBM Plex Sans JP Medium"/>
                <a:ea typeface="IBM Plex Sans JP Medium"/>
                <a:cs typeface="IBM Plex Sans JP Medium"/>
                <a:sym typeface="IBM Plex Sans JP Medium"/>
              </a:rPr>
              <a:t>Each row represents a student's performance record.</a:t>
            </a:r>
            <a:endParaRPr sz="1200">
              <a:solidFill>
                <a:srgbClr val="242424"/>
              </a:solidFill>
              <a:highlight>
                <a:srgbClr val="FFFFFF"/>
              </a:highlight>
              <a:latin typeface="IBM Plex Sans JP Medium"/>
              <a:ea typeface="IBM Plex Sans JP Medium"/>
              <a:cs typeface="IBM Plex Sans JP Medium"/>
              <a:sym typeface="IBM Plex Sans JP Medium"/>
            </a:endParaRPr>
          </a:p>
          <a:p>
            <a:pPr indent="0" lvl="0" marL="457200" rtl="0" algn="l">
              <a:lnSpc>
                <a:spcPct val="115000"/>
              </a:lnSpc>
              <a:spcBef>
                <a:spcPts val="0"/>
              </a:spcBef>
              <a:spcAft>
                <a:spcPts val="0"/>
              </a:spcAft>
              <a:buNone/>
            </a:pPr>
            <a:r>
              <a:t/>
            </a:r>
            <a:endParaRPr sz="700">
              <a:solidFill>
                <a:srgbClr val="242424"/>
              </a:solidFill>
              <a:highlight>
                <a:srgbClr val="FFFFFF"/>
              </a:highlight>
              <a:latin typeface="IBM Plex Sans"/>
              <a:ea typeface="IBM Plex Sans"/>
              <a:cs typeface="IBM Plex Sans"/>
              <a:sym typeface="IBM Plex Sans"/>
            </a:endParaRPr>
          </a:p>
          <a:p>
            <a:pPr indent="-323850" lvl="0" marL="457200" rtl="0" algn="l">
              <a:spcBef>
                <a:spcPts val="0"/>
              </a:spcBef>
              <a:spcAft>
                <a:spcPts val="0"/>
              </a:spcAft>
              <a:buClr>
                <a:schemeClr val="dk1"/>
              </a:buClr>
              <a:buSzPts val="1500"/>
              <a:buFont typeface="IBM Plex Sans SemiBold"/>
              <a:buChar char="❖"/>
            </a:pPr>
            <a:r>
              <a:rPr lang="en" sz="1500" u="sng">
                <a:solidFill>
                  <a:schemeClr val="dk1"/>
                </a:solidFill>
                <a:latin typeface="IBM Plex Sans SemiBold"/>
                <a:ea typeface="IBM Plex Sans SemiBold"/>
                <a:cs typeface="IBM Plex Sans SemiBold"/>
                <a:sym typeface="IBM Plex Sans SemiBold"/>
              </a:rPr>
              <a:t>Data Collection Methods</a:t>
            </a:r>
            <a:endParaRPr sz="1500"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700">
              <a:solidFill>
                <a:schemeClr val="dk1"/>
              </a:solidFill>
              <a:latin typeface="IBM Plex Sans"/>
              <a:ea typeface="IBM Plex Sans"/>
              <a:cs typeface="IBM Plex Sans"/>
              <a:sym typeface="IBM Plex Sans"/>
            </a:endParaRPr>
          </a:p>
          <a:p>
            <a:pPr indent="374904" lvl="0" marL="0" rtl="0" algn="l">
              <a:lnSpc>
                <a:spcPct val="115000"/>
              </a:lnSpc>
              <a:spcBef>
                <a:spcPts val="0"/>
              </a:spcBef>
              <a:spcAft>
                <a:spcPts val="0"/>
              </a:spcAft>
              <a:buNone/>
            </a:pPr>
            <a:r>
              <a:rPr lang="en" sz="1200">
                <a:solidFill>
                  <a:srgbClr val="242424"/>
                </a:solidFill>
                <a:highlight>
                  <a:srgbClr val="FFFFFF"/>
                </a:highlight>
                <a:latin typeface="IBM Plex Sans Condensed Medium"/>
                <a:ea typeface="IBM Plex Sans Condensed Medium"/>
                <a:cs typeface="IBM Plex Sans Condensed Medium"/>
                <a:sym typeface="IBM Plex Sans Condensed Medium"/>
              </a:rPr>
              <a:t>Although the dataset is obtained from Kaggle, its original source suggests:</a:t>
            </a:r>
            <a:endParaRPr sz="12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374904" lvl="0" marL="0" rtl="0" algn="l">
              <a:lnSpc>
                <a:spcPct val="115000"/>
              </a:lnSpc>
              <a:spcBef>
                <a:spcPts val="0"/>
              </a:spcBef>
              <a:spcAft>
                <a:spcPts val="0"/>
              </a:spcAft>
              <a:buNone/>
            </a:pPr>
            <a:r>
              <a:t/>
            </a:r>
            <a:endParaRPr sz="5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304800" lvl="0" marL="457200" rtl="0" algn="l">
              <a:lnSpc>
                <a:spcPct val="115000"/>
              </a:lnSpc>
              <a:spcBef>
                <a:spcPts val="0"/>
              </a:spcBef>
              <a:spcAft>
                <a:spcPts val="0"/>
              </a:spcAft>
              <a:buClr>
                <a:srgbClr val="242424"/>
              </a:buClr>
              <a:buSzPts val="1200"/>
              <a:buFont typeface="IBM Plex Sans Condensed Medium"/>
              <a:buChar char="➔"/>
            </a:pPr>
            <a:r>
              <a:rPr lang="en" sz="1200" u="sng">
                <a:solidFill>
                  <a:srgbClr val="242424"/>
                </a:solidFill>
                <a:highlight>
                  <a:srgbClr val="FFFFFF"/>
                </a:highlight>
                <a:latin typeface="IBM Plex Sans Condensed Medium"/>
                <a:ea typeface="IBM Plex Sans Condensed Medium"/>
                <a:cs typeface="IBM Plex Sans Condensed Medium"/>
                <a:sym typeface="IBM Plex Sans Condensed Medium"/>
              </a:rPr>
              <a:t>Survey-Based Collection</a:t>
            </a:r>
            <a:r>
              <a:rPr lang="en" sz="1200">
                <a:solidFill>
                  <a:srgbClr val="242424"/>
                </a:solidFill>
                <a:highlight>
                  <a:srgbClr val="FFFFFF"/>
                </a:highlight>
                <a:latin typeface="IBM Plex Sans Condensed Medium"/>
                <a:ea typeface="IBM Plex Sans Condensed Medium"/>
                <a:cs typeface="IBM Plex Sans Condensed Medium"/>
                <a:sym typeface="IBM Plex Sans Condensed Medium"/>
              </a:rPr>
              <a:t>: Likely gathered through structured surveys or academic records from educational institutions.</a:t>
            </a:r>
            <a:endParaRPr sz="12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0" lvl="0" marL="457200" rtl="0" algn="l">
              <a:lnSpc>
                <a:spcPct val="115000"/>
              </a:lnSpc>
              <a:spcBef>
                <a:spcPts val="0"/>
              </a:spcBef>
              <a:spcAft>
                <a:spcPts val="0"/>
              </a:spcAft>
              <a:buNone/>
            </a:pPr>
            <a:r>
              <a:t/>
            </a:r>
            <a:endParaRPr sz="5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304800" lvl="0" marL="457200" rtl="0" algn="l">
              <a:lnSpc>
                <a:spcPct val="115000"/>
              </a:lnSpc>
              <a:spcBef>
                <a:spcPts val="0"/>
              </a:spcBef>
              <a:spcAft>
                <a:spcPts val="0"/>
              </a:spcAft>
              <a:buClr>
                <a:srgbClr val="242424"/>
              </a:buClr>
              <a:buSzPts val="1200"/>
              <a:buFont typeface="IBM Plex Sans Condensed Medium"/>
              <a:buChar char="➔"/>
            </a:pPr>
            <a:r>
              <a:rPr lang="en" sz="1200" u="sng">
                <a:solidFill>
                  <a:srgbClr val="242424"/>
                </a:solidFill>
                <a:highlight>
                  <a:srgbClr val="FFFFFF"/>
                </a:highlight>
                <a:latin typeface="IBM Plex Sans Condensed Medium"/>
                <a:ea typeface="IBM Plex Sans Condensed Medium"/>
                <a:cs typeface="IBM Plex Sans Condensed Medium"/>
                <a:sym typeface="IBM Plex Sans Condensed Medium"/>
              </a:rPr>
              <a:t>Manual Entry</a:t>
            </a:r>
            <a:r>
              <a:rPr lang="en" sz="1200">
                <a:solidFill>
                  <a:srgbClr val="242424"/>
                </a:solidFill>
                <a:highlight>
                  <a:srgbClr val="FFFFFF"/>
                </a:highlight>
                <a:latin typeface="IBM Plex Sans Condensed Medium"/>
                <a:ea typeface="IBM Plex Sans Condensed Medium"/>
                <a:cs typeface="IBM Plex Sans Condensed Medium"/>
                <a:sym typeface="IBM Plex Sans Condensed Medium"/>
              </a:rPr>
              <a:t>: Data was probably manually entered or compiled into a structured format for public use.</a:t>
            </a:r>
            <a:endParaRPr sz="12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0" lvl="0" marL="457200" rtl="0" algn="l">
              <a:spcBef>
                <a:spcPts val="0"/>
              </a:spcBef>
              <a:spcAft>
                <a:spcPts val="0"/>
              </a:spcAft>
              <a:buNone/>
            </a:pPr>
            <a:r>
              <a:t/>
            </a:r>
            <a:endParaRPr sz="1200">
              <a:solidFill>
                <a:schemeClr val="dk1"/>
              </a:solidFill>
              <a:latin typeface="IBM Plex Sans Condensed Medium"/>
              <a:ea typeface="IBM Plex Sans Condensed Medium"/>
              <a:cs typeface="IBM Plex Sans Condensed Medium"/>
              <a:sym typeface="IBM Plex Sans Condensed Medium"/>
            </a:endParaRPr>
          </a:p>
        </p:txBody>
      </p:sp>
      <p:sp>
        <p:nvSpPr>
          <p:cNvPr id="86" name="Google Shape;86;p17"/>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0" name="Shape 90"/>
        <p:cNvGrpSpPr/>
        <p:nvPr/>
      </p:nvGrpSpPr>
      <p:grpSpPr>
        <a:xfrm>
          <a:off x="0" y="0"/>
          <a:ext cx="0" cy="0"/>
          <a:chOff x="0" y="0"/>
          <a:chExt cx="0" cy="0"/>
        </a:xfrm>
      </p:grpSpPr>
      <p:sp>
        <p:nvSpPr>
          <p:cNvPr id="91" name="Google Shape;91;p18"/>
          <p:cNvSpPr txBox="1"/>
          <p:nvPr/>
        </p:nvSpPr>
        <p:spPr>
          <a:xfrm>
            <a:off x="155250" y="105975"/>
            <a:ext cx="8833500" cy="473700"/>
          </a:xfrm>
          <a:prstGeom prst="rect">
            <a:avLst/>
          </a:prstGeom>
          <a:noFill/>
          <a:ln cap="flat" cmpd="sng" w="2857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741B47"/>
                </a:solidFill>
                <a:latin typeface="IBM Plex Serif"/>
                <a:ea typeface="IBM Plex Serif"/>
                <a:cs typeface="IBM Plex Serif"/>
                <a:sym typeface="IBM Plex Serif"/>
              </a:rPr>
              <a:t>DATA PREPROCESSING</a:t>
            </a:r>
            <a:endParaRPr b="1" sz="2200">
              <a:solidFill>
                <a:srgbClr val="741B47"/>
              </a:solidFill>
              <a:latin typeface="IBM Plex Serif"/>
              <a:ea typeface="IBM Plex Serif"/>
              <a:cs typeface="IBM Plex Serif"/>
              <a:sym typeface="IBM Plex Serif"/>
            </a:endParaRPr>
          </a:p>
        </p:txBody>
      </p:sp>
      <p:sp>
        <p:nvSpPr>
          <p:cNvPr id="92" name="Google Shape;92;p18"/>
          <p:cNvSpPr txBox="1"/>
          <p:nvPr/>
        </p:nvSpPr>
        <p:spPr>
          <a:xfrm>
            <a:off x="59400" y="579675"/>
            <a:ext cx="9084600" cy="43971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IBM Plex Sans"/>
              <a:buChar char="❖"/>
            </a:pPr>
            <a:r>
              <a:rPr b="1" lang="en" u="sng">
                <a:solidFill>
                  <a:schemeClr val="dk1"/>
                </a:solidFill>
                <a:latin typeface="IBM Plex Sans"/>
                <a:ea typeface="IBM Plex Sans"/>
                <a:cs typeface="IBM Plex Sans"/>
                <a:sym typeface="IBM Plex Sans"/>
              </a:rPr>
              <a:t>Data Cleaning Methods</a:t>
            </a:r>
            <a:endParaRPr b="1" u="sng">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b="1" sz="600" u="sng">
              <a:solidFill>
                <a:schemeClr val="dk1"/>
              </a:solidFill>
              <a:latin typeface="IBM Plex Sans"/>
              <a:ea typeface="IBM Plex Sans"/>
              <a:cs typeface="IBM Plex Sans"/>
              <a:sym typeface="IBM Plex Sans"/>
            </a:endParaRPr>
          </a:p>
          <a:p>
            <a:pPr indent="-304800" lvl="0" marL="457200" rtl="0" algn="l">
              <a:lnSpc>
                <a:spcPct val="115000"/>
              </a:lnSpc>
              <a:spcBef>
                <a:spcPts val="0"/>
              </a:spcBef>
              <a:spcAft>
                <a:spcPts val="0"/>
              </a:spcAft>
              <a:buClr>
                <a:schemeClr val="dk1"/>
              </a:buClr>
              <a:buSzPts val="1200"/>
              <a:buFont typeface="IBM Plex Sans JP Medium"/>
              <a:buChar char="➔"/>
            </a:pPr>
            <a:r>
              <a:rPr lang="en" sz="1200">
                <a:solidFill>
                  <a:schemeClr val="dk1"/>
                </a:solidFill>
                <a:latin typeface="IBM Plex Sans JP Medium"/>
                <a:ea typeface="IBM Plex Sans JP Medium"/>
                <a:cs typeface="IBM Plex Sans JP Medium"/>
                <a:sym typeface="IBM Plex Sans JP Medium"/>
              </a:rPr>
              <a:t>Removing Duplicates: Checked for duplicate student records and removed them.</a:t>
            </a:r>
            <a:endParaRPr sz="1200">
              <a:solidFill>
                <a:schemeClr val="dk1"/>
              </a:solidFill>
              <a:latin typeface="IBM Plex Sans JP Medium"/>
              <a:ea typeface="IBM Plex Sans JP Medium"/>
              <a:cs typeface="IBM Plex Sans JP Medium"/>
              <a:sym typeface="IBM Plex Sans JP Medium"/>
            </a:endParaRPr>
          </a:p>
          <a:p>
            <a:pPr indent="-304800" lvl="0" marL="457200" rtl="0" algn="l">
              <a:lnSpc>
                <a:spcPct val="115000"/>
              </a:lnSpc>
              <a:spcBef>
                <a:spcPts val="0"/>
              </a:spcBef>
              <a:spcAft>
                <a:spcPts val="0"/>
              </a:spcAft>
              <a:buClr>
                <a:schemeClr val="dk1"/>
              </a:buClr>
              <a:buSzPts val="1200"/>
              <a:buFont typeface="IBM Plex Sans JP Medium"/>
              <a:buChar char="➔"/>
            </a:pPr>
            <a:r>
              <a:rPr lang="en" sz="1200">
                <a:solidFill>
                  <a:schemeClr val="dk1"/>
                </a:solidFill>
                <a:latin typeface="IBM Plex Sans JP Medium"/>
                <a:ea typeface="IBM Plex Sans JP Medium"/>
                <a:cs typeface="IBM Plex Sans JP Medium"/>
                <a:sym typeface="IBM Plex Sans JP Medium"/>
              </a:rPr>
              <a:t>Standardizing Categorical Values: Ensured consistency in entries like: "female" vs "Female" → Converted all the fields to Capitalize to provide consistency and to bring uniform formatting among all.</a:t>
            </a:r>
            <a:endParaRPr sz="1200">
              <a:solidFill>
                <a:schemeClr val="dk1"/>
              </a:solidFill>
              <a:latin typeface="IBM Plex Sans JP Medium"/>
              <a:ea typeface="IBM Plex Sans JP Medium"/>
              <a:cs typeface="IBM Plex Sans JP Medium"/>
              <a:sym typeface="IBM Plex Sans JP Medium"/>
            </a:endParaRPr>
          </a:p>
          <a:p>
            <a:pPr indent="-304800" lvl="0" marL="457200" rtl="0" algn="l">
              <a:lnSpc>
                <a:spcPct val="115000"/>
              </a:lnSpc>
              <a:spcBef>
                <a:spcPts val="0"/>
              </a:spcBef>
              <a:spcAft>
                <a:spcPts val="0"/>
              </a:spcAft>
              <a:buClr>
                <a:schemeClr val="dk1"/>
              </a:buClr>
              <a:buSzPts val="1200"/>
              <a:buFont typeface="IBM Plex Sans JP Medium"/>
              <a:buChar char="➔"/>
            </a:pPr>
            <a:r>
              <a:rPr lang="en" sz="1200">
                <a:solidFill>
                  <a:schemeClr val="dk1"/>
                </a:solidFill>
                <a:latin typeface="IBM Plex Sans JP Medium"/>
                <a:ea typeface="IBM Plex Sans JP Medium"/>
                <a:cs typeface="IBM Plex Sans JP Medium"/>
                <a:sym typeface="IBM Plex Sans JP Medium"/>
              </a:rPr>
              <a:t>Checking for Outliers: Verified that scores in Math, Reading, and Writing are within 0–100.</a:t>
            </a:r>
            <a:endParaRPr sz="1200">
              <a:solidFill>
                <a:schemeClr val="dk1"/>
              </a:solidFill>
              <a:latin typeface="IBM Plex Sans JP Medium"/>
              <a:ea typeface="IBM Plex Sans JP Medium"/>
              <a:cs typeface="IBM Plex Sans JP Medium"/>
              <a:sym typeface="IBM Plex Sans JP Medium"/>
            </a:endParaRPr>
          </a:p>
          <a:p>
            <a:pPr indent="-304800" lvl="0" marL="457200" rtl="0" algn="l">
              <a:lnSpc>
                <a:spcPct val="115000"/>
              </a:lnSpc>
              <a:spcBef>
                <a:spcPts val="0"/>
              </a:spcBef>
              <a:spcAft>
                <a:spcPts val="0"/>
              </a:spcAft>
              <a:buClr>
                <a:schemeClr val="dk1"/>
              </a:buClr>
              <a:buSzPts val="1200"/>
              <a:buFont typeface="IBM Plex Sans JP Medium"/>
              <a:buChar char="➔"/>
            </a:pPr>
            <a:r>
              <a:rPr lang="en" sz="1200">
                <a:solidFill>
                  <a:schemeClr val="dk1"/>
                </a:solidFill>
                <a:latin typeface="IBM Plex Sans JP Medium"/>
                <a:ea typeface="IBM Plex Sans JP Medium"/>
                <a:cs typeface="IBM Plex Sans JP Medium"/>
                <a:sym typeface="IBM Plex Sans JP Medium"/>
              </a:rPr>
              <a:t>Trimming White Spaces: Removed leading/trailing whitespaces as per need in text fields (e.g., gender, lunch).</a:t>
            </a:r>
            <a:endParaRPr sz="1200">
              <a:solidFill>
                <a:schemeClr val="dk1"/>
              </a:solidFill>
              <a:latin typeface="IBM Plex Sans JP Medium"/>
              <a:ea typeface="IBM Plex Sans JP Medium"/>
              <a:cs typeface="IBM Plex Sans JP Medium"/>
              <a:sym typeface="IBM Plex Sans JP Medium"/>
            </a:endParaRPr>
          </a:p>
          <a:p>
            <a:pPr indent="0" lvl="0" marL="457200" rtl="0" algn="l">
              <a:lnSpc>
                <a:spcPct val="115000"/>
              </a:lnSpc>
              <a:spcBef>
                <a:spcPts val="0"/>
              </a:spcBef>
              <a:spcAft>
                <a:spcPts val="0"/>
              </a:spcAft>
              <a:buNone/>
            </a:pPr>
            <a:r>
              <a:t/>
            </a:r>
            <a:endParaRPr sz="800">
              <a:solidFill>
                <a:schemeClr val="dk1"/>
              </a:solidFill>
              <a:latin typeface="IBM Plex Sans JP Medium"/>
              <a:ea typeface="IBM Plex Sans JP Medium"/>
              <a:cs typeface="IBM Plex Sans JP Medium"/>
              <a:sym typeface="IBM Plex Sans JP Medium"/>
            </a:endParaRPr>
          </a:p>
          <a:p>
            <a:pPr indent="-317500" lvl="0" marL="457200" rtl="0" algn="l">
              <a:spcBef>
                <a:spcPts val="0"/>
              </a:spcBef>
              <a:spcAft>
                <a:spcPts val="0"/>
              </a:spcAft>
              <a:buClr>
                <a:schemeClr val="dk1"/>
              </a:buClr>
              <a:buSzPts val="1400"/>
              <a:buFont typeface="IBM Plex Sans"/>
              <a:buChar char="❖"/>
            </a:pPr>
            <a:r>
              <a:rPr b="1" lang="en" u="sng">
                <a:solidFill>
                  <a:schemeClr val="dk1"/>
                </a:solidFill>
                <a:latin typeface="IBM Plex Sans"/>
                <a:ea typeface="IBM Plex Sans"/>
                <a:cs typeface="IBM Plex Sans"/>
                <a:sym typeface="IBM Plex Sans"/>
              </a:rPr>
              <a:t>Handling Missing Values</a:t>
            </a:r>
            <a:endParaRPr b="1" u="sng">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b="1" sz="600" u="sng">
              <a:solidFill>
                <a:schemeClr val="dk1"/>
              </a:solidFill>
              <a:latin typeface="IBM Plex Sans"/>
              <a:ea typeface="IBM Plex Sans"/>
              <a:cs typeface="IBM Plex Sans"/>
              <a:sym typeface="IBM Plex Sans"/>
            </a:endParaRPr>
          </a:p>
          <a:p>
            <a:pPr indent="-301625" lvl="0" marL="457200" rtl="0" algn="l">
              <a:lnSpc>
                <a:spcPct val="115000"/>
              </a:lnSpc>
              <a:spcBef>
                <a:spcPts val="0"/>
              </a:spcBef>
              <a:spcAft>
                <a:spcPts val="0"/>
              </a:spcAft>
              <a:buClr>
                <a:srgbClr val="242424"/>
              </a:buClr>
              <a:buSzPts val="1150"/>
              <a:buFont typeface="IBM Plex Sans JP Medium"/>
              <a:buChar char="❖"/>
            </a:pPr>
            <a:r>
              <a:rPr lang="en" sz="1150">
                <a:solidFill>
                  <a:srgbClr val="242424"/>
                </a:solidFill>
                <a:highlight>
                  <a:srgbClr val="FFFFFF"/>
                </a:highlight>
                <a:latin typeface="IBM Plex Sans JP Medium"/>
                <a:ea typeface="IBM Plex Sans JP Medium"/>
                <a:cs typeface="IBM Plex Sans JP Medium"/>
                <a:sym typeface="IBM Plex Sans JP Medium"/>
              </a:rPr>
              <a:t>Detecting Missing Values: Used .isnull()  in Python (Pandas) for checking nulls.</a:t>
            </a:r>
            <a:endParaRPr sz="1150">
              <a:solidFill>
                <a:srgbClr val="242424"/>
              </a:solidFill>
              <a:highlight>
                <a:srgbClr val="FFFFFF"/>
              </a:highlight>
              <a:latin typeface="IBM Plex Sans JP Medium"/>
              <a:ea typeface="IBM Plex Sans JP Medium"/>
              <a:cs typeface="IBM Plex Sans JP Medium"/>
              <a:sym typeface="IBM Plex Sans JP Medium"/>
            </a:endParaRPr>
          </a:p>
          <a:p>
            <a:pPr indent="-301625" lvl="0" marL="457200" rtl="0" algn="l">
              <a:lnSpc>
                <a:spcPct val="115000"/>
              </a:lnSpc>
              <a:spcBef>
                <a:spcPts val="0"/>
              </a:spcBef>
              <a:spcAft>
                <a:spcPts val="0"/>
              </a:spcAft>
              <a:buClr>
                <a:srgbClr val="242424"/>
              </a:buClr>
              <a:buSzPts val="1150"/>
              <a:buFont typeface="IBM Plex Sans JP Medium"/>
              <a:buChar char="❖"/>
            </a:pPr>
            <a:r>
              <a:rPr lang="en" sz="1150">
                <a:solidFill>
                  <a:srgbClr val="242424"/>
                </a:solidFill>
                <a:highlight>
                  <a:srgbClr val="FFFFFF"/>
                </a:highlight>
                <a:latin typeface="IBM Plex Sans JP Medium"/>
                <a:ea typeface="IBM Plex Sans JP Medium"/>
                <a:cs typeface="IBM Plex Sans JP Medium"/>
                <a:sym typeface="IBM Plex Sans JP Medium"/>
              </a:rPr>
              <a:t>Imputation Techniques Used:</a:t>
            </a:r>
            <a:endParaRPr sz="1150">
              <a:solidFill>
                <a:srgbClr val="242424"/>
              </a:solidFill>
              <a:highlight>
                <a:srgbClr val="FFFFFF"/>
              </a:highlight>
              <a:latin typeface="IBM Plex Sans JP Medium"/>
              <a:ea typeface="IBM Plex Sans JP Medium"/>
              <a:cs typeface="IBM Plex Sans JP Medium"/>
              <a:sym typeface="IBM Plex Sans JP Medium"/>
            </a:endParaRPr>
          </a:p>
          <a:p>
            <a:pPr indent="-301625" lvl="1" marL="914400" rtl="0" algn="l">
              <a:lnSpc>
                <a:spcPct val="115000"/>
              </a:lnSpc>
              <a:spcBef>
                <a:spcPts val="0"/>
              </a:spcBef>
              <a:spcAft>
                <a:spcPts val="0"/>
              </a:spcAft>
              <a:buClr>
                <a:srgbClr val="242424"/>
              </a:buClr>
              <a:buSzPts val="1150"/>
              <a:buFont typeface="IBM Plex Sans JP Medium"/>
              <a:buChar char="➢"/>
            </a:pPr>
            <a:r>
              <a:rPr lang="en" sz="1150">
                <a:solidFill>
                  <a:srgbClr val="242424"/>
                </a:solidFill>
                <a:highlight>
                  <a:srgbClr val="FFFFFF"/>
                </a:highlight>
                <a:latin typeface="IBM Plex Sans JP Medium"/>
                <a:ea typeface="IBM Plex Sans JP Medium"/>
                <a:cs typeface="IBM Plex Sans JP Medium"/>
                <a:sym typeface="IBM Plex Sans JP Medium"/>
              </a:rPr>
              <a:t>Numerical Fields (Scores): Filled the missing scores using mean, median, or mode depending on the distribution.</a:t>
            </a:r>
            <a:endParaRPr sz="1150">
              <a:solidFill>
                <a:srgbClr val="242424"/>
              </a:solidFill>
              <a:highlight>
                <a:srgbClr val="FFFFFF"/>
              </a:highlight>
              <a:latin typeface="IBM Plex Sans JP Medium"/>
              <a:ea typeface="IBM Plex Sans JP Medium"/>
              <a:cs typeface="IBM Plex Sans JP Medium"/>
              <a:sym typeface="IBM Plex Sans JP Medium"/>
            </a:endParaRPr>
          </a:p>
          <a:p>
            <a:pPr indent="-301625" lvl="1" marL="914400" rtl="0" algn="l">
              <a:lnSpc>
                <a:spcPct val="115000"/>
              </a:lnSpc>
              <a:spcBef>
                <a:spcPts val="0"/>
              </a:spcBef>
              <a:spcAft>
                <a:spcPts val="0"/>
              </a:spcAft>
              <a:buClr>
                <a:srgbClr val="242424"/>
              </a:buClr>
              <a:buSzPts val="1150"/>
              <a:buFont typeface="IBM Plex Sans JP Medium"/>
              <a:buChar char="➢"/>
            </a:pPr>
            <a:r>
              <a:rPr lang="en" sz="1150">
                <a:solidFill>
                  <a:srgbClr val="242424"/>
                </a:solidFill>
                <a:highlight>
                  <a:srgbClr val="FFFFFF"/>
                </a:highlight>
                <a:latin typeface="IBM Plex Sans JP Medium"/>
                <a:ea typeface="IBM Plex Sans JP Medium"/>
                <a:cs typeface="IBM Plex Sans JP Medium"/>
                <a:sym typeface="IBM Plex Sans JP Medium"/>
              </a:rPr>
              <a:t>Categorical Fields (e.g., gender, lunch type): Used mode imputation for most frequent category.</a:t>
            </a:r>
            <a:endParaRPr sz="1150">
              <a:solidFill>
                <a:srgbClr val="242424"/>
              </a:solidFill>
              <a:highlight>
                <a:srgbClr val="FFFFFF"/>
              </a:highlight>
              <a:latin typeface="IBM Plex Sans JP Medium"/>
              <a:ea typeface="IBM Plex Sans JP Medium"/>
              <a:cs typeface="IBM Plex Sans JP Medium"/>
              <a:sym typeface="IBM Plex Sans JP Medium"/>
            </a:endParaRPr>
          </a:p>
          <a:p>
            <a:pPr indent="-301625" lvl="0" marL="457200" rtl="0" algn="l">
              <a:lnSpc>
                <a:spcPct val="115000"/>
              </a:lnSpc>
              <a:spcBef>
                <a:spcPts val="0"/>
              </a:spcBef>
              <a:spcAft>
                <a:spcPts val="0"/>
              </a:spcAft>
              <a:buClr>
                <a:srgbClr val="242424"/>
              </a:buClr>
              <a:buSzPts val="1150"/>
              <a:buFont typeface="IBM Plex Sans JP Medium"/>
              <a:buChar char="❖"/>
            </a:pPr>
            <a:r>
              <a:rPr lang="en" sz="1150">
                <a:solidFill>
                  <a:srgbClr val="242424"/>
                </a:solidFill>
                <a:highlight>
                  <a:srgbClr val="FFFFFF"/>
                </a:highlight>
                <a:latin typeface="IBM Plex Sans JP Medium"/>
                <a:ea typeface="IBM Plex Sans JP Medium"/>
                <a:cs typeface="IBM Plex Sans JP Medium"/>
                <a:sym typeface="IBM Plex Sans JP Medium"/>
              </a:rPr>
              <a:t>In the columns with many missing values, filled it with "Unknown".</a:t>
            </a:r>
            <a:endParaRPr sz="1150">
              <a:solidFill>
                <a:srgbClr val="242424"/>
              </a:solidFill>
              <a:highlight>
                <a:srgbClr val="FFFFFF"/>
              </a:highlight>
              <a:latin typeface="IBM Plex Sans JP Medium"/>
              <a:ea typeface="IBM Plex Sans JP Medium"/>
              <a:cs typeface="IBM Plex Sans JP Medium"/>
              <a:sym typeface="IBM Plex Sans JP Medium"/>
            </a:endParaRPr>
          </a:p>
          <a:p>
            <a:pPr indent="0" lvl="0" marL="0" rtl="0" algn="l">
              <a:spcBef>
                <a:spcPts val="0"/>
              </a:spcBef>
              <a:spcAft>
                <a:spcPts val="0"/>
              </a:spcAft>
              <a:buNone/>
            </a:pPr>
            <a:r>
              <a:t/>
            </a:r>
            <a:endParaRPr sz="800">
              <a:solidFill>
                <a:schemeClr val="dk1"/>
              </a:solidFill>
            </a:endParaRPr>
          </a:p>
          <a:p>
            <a:pPr indent="-304800" lvl="0" marL="457200" rtl="0" algn="l">
              <a:spcBef>
                <a:spcPts val="0"/>
              </a:spcBef>
              <a:spcAft>
                <a:spcPts val="0"/>
              </a:spcAft>
              <a:buClr>
                <a:schemeClr val="dk1"/>
              </a:buClr>
              <a:buSzPts val="1200"/>
              <a:buFont typeface="IBM Plex Sans"/>
              <a:buChar char="❖"/>
            </a:pPr>
            <a:r>
              <a:rPr b="1" lang="en" u="sng">
                <a:solidFill>
                  <a:schemeClr val="dk1"/>
                </a:solidFill>
                <a:latin typeface="IBM Plex Sans"/>
                <a:ea typeface="IBM Plex Sans"/>
                <a:cs typeface="IBM Plex Sans"/>
                <a:sym typeface="IBM Plex Sans"/>
              </a:rPr>
              <a:t>Data Transformation Techniques</a:t>
            </a:r>
            <a:r>
              <a:rPr b="1" lang="en" sz="1200" u="sng">
                <a:solidFill>
                  <a:schemeClr val="dk1"/>
                </a:solidFill>
                <a:latin typeface="IBM Plex Sans"/>
                <a:ea typeface="IBM Plex Sans"/>
                <a:cs typeface="IBM Plex Sans"/>
                <a:sym typeface="IBM Plex Sans"/>
              </a:rPr>
              <a:t> </a:t>
            </a:r>
            <a:endParaRPr b="1" sz="1200" u="sng">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t/>
            </a:r>
            <a:endParaRPr b="1" sz="600" u="sng">
              <a:solidFill>
                <a:schemeClr val="dk1"/>
              </a:solidFill>
              <a:latin typeface="IBM Plex Sans"/>
              <a:ea typeface="IBM Plex Sans"/>
              <a:cs typeface="IBM Plex Sans"/>
              <a:sym typeface="IBM Plex Sans"/>
            </a:endParaRPr>
          </a:p>
          <a:p>
            <a:pPr indent="-301625" lvl="0" marL="457200" rtl="0" algn="l">
              <a:lnSpc>
                <a:spcPct val="115000"/>
              </a:lnSpc>
              <a:spcBef>
                <a:spcPts val="0"/>
              </a:spcBef>
              <a:spcAft>
                <a:spcPts val="0"/>
              </a:spcAft>
              <a:buClr>
                <a:srgbClr val="242424"/>
              </a:buClr>
              <a:buSzPts val="1150"/>
              <a:buFont typeface="IBM Plex Serif Medium"/>
              <a:buAutoNum type="arabicPeriod"/>
            </a:pPr>
            <a:r>
              <a:rPr lang="en" sz="1150">
                <a:solidFill>
                  <a:srgbClr val="242424"/>
                </a:solidFill>
                <a:highlight>
                  <a:srgbClr val="FFFFFF"/>
                </a:highlight>
                <a:latin typeface="IBM Plex Serif Medium"/>
                <a:ea typeface="IBM Plex Serif Medium"/>
                <a:cs typeface="IBM Plex Serif Medium"/>
                <a:sym typeface="IBM Plex Serif Medium"/>
              </a:rPr>
              <a:t>Feature Engineering: Created three new columns : </a:t>
            </a:r>
            <a:endParaRPr sz="1150">
              <a:solidFill>
                <a:srgbClr val="242424"/>
              </a:solidFill>
              <a:highlight>
                <a:srgbClr val="FFFFFF"/>
              </a:highlight>
              <a:latin typeface="IBM Plex Serif Medium"/>
              <a:ea typeface="IBM Plex Serif Medium"/>
              <a:cs typeface="IBM Plex Serif Medium"/>
              <a:sym typeface="IBM Plex Serif Medium"/>
            </a:endParaRPr>
          </a:p>
          <a:p>
            <a:pPr indent="-301625" lvl="1" marL="914400" rtl="0" algn="l">
              <a:lnSpc>
                <a:spcPct val="115000"/>
              </a:lnSpc>
              <a:spcBef>
                <a:spcPts val="0"/>
              </a:spcBef>
              <a:spcAft>
                <a:spcPts val="0"/>
              </a:spcAft>
              <a:buClr>
                <a:srgbClr val="242424"/>
              </a:buClr>
              <a:buSzPts val="1150"/>
              <a:buFont typeface="IBM Plex Serif Medium"/>
              <a:buAutoNum type="arabicPeriod"/>
            </a:pPr>
            <a:r>
              <a:rPr lang="en" sz="1150">
                <a:solidFill>
                  <a:srgbClr val="242424"/>
                </a:solidFill>
                <a:highlight>
                  <a:srgbClr val="FFFFFF"/>
                </a:highlight>
                <a:latin typeface="IBM Plex Serif Medium"/>
                <a:ea typeface="IBM Plex Serif Medium"/>
                <a:cs typeface="IBM Plex Serif Medium"/>
                <a:sym typeface="IBM Plex Serif Medium"/>
              </a:rPr>
              <a:t>Total = Math + Reading + Writing</a:t>
            </a:r>
            <a:endParaRPr sz="1150">
              <a:solidFill>
                <a:srgbClr val="242424"/>
              </a:solidFill>
              <a:highlight>
                <a:srgbClr val="FFFFFF"/>
              </a:highlight>
              <a:latin typeface="IBM Plex Serif Medium"/>
              <a:ea typeface="IBM Plex Serif Medium"/>
              <a:cs typeface="IBM Plex Serif Medium"/>
              <a:sym typeface="IBM Plex Serif Medium"/>
            </a:endParaRPr>
          </a:p>
          <a:p>
            <a:pPr indent="-301625" lvl="1" marL="914400" rtl="0" algn="l">
              <a:lnSpc>
                <a:spcPct val="115000"/>
              </a:lnSpc>
              <a:spcBef>
                <a:spcPts val="0"/>
              </a:spcBef>
              <a:spcAft>
                <a:spcPts val="0"/>
              </a:spcAft>
              <a:buClr>
                <a:srgbClr val="242424"/>
              </a:buClr>
              <a:buSzPts val="1150"/>
              <a:buFont typeface="IBM Plex Serif Medium"/>
              <a:buAutoNum type="arabicPeriod"/>
            </a:pPr>
            <a:r>
              <a:rPr lang="en" sz="1150">
                <a:solidFill>
                  <a:srgbClr val="242424"/>
                </a:solidFill>
                <a:highlight>
                  <a:srgbClr val="FFFFFF"/>
                </a:highlight>
                <a:latin typeface="IBM Plex Serif Medium"/>
                <a:ea typeface="IBM Plex Serif Medium"/>
                <a:cs typeface="IBM Plex Serif Medium"/>
                <a:sym typeface="IBM Plex Serif Medium"/>
              </a:rPr>
              <a:t>Average = (Math + Reading + Writing) / 3</a:t>
            </a:r>
            <a:endParaRPr sz="1150">
              <a:solidFill>
                <a:srgbClr val="242424"/>
              </a:solidFill>
              <a:highlight>
                <a:srgbClr val="FFFFFF"/>
              </a:highlight>
              <a:latin typeface="IBM Plex Serif Medium"/>
              <a:ea typeface="IBM Plex Serif Medium"/>
              <a:cs typeface="IBM Plex Serif Medium"/>
              <a:sym typeface="IBM Plex Serif Medium"/>
            </a:endParaRPr>
          </a:p>
          <a:p>
            <a:pPr indent="-301625" lvl="1" marL="914400" rtl="0" algn="l">
              <a:lnSpc>
                <a:spcPct val="115000"/>
              </a:lnSpc>
              <a:spcBef>
                <a:spcPts val="0"/>
              </a:spcBef>
              <a:spcAft>
                <a:spcPts val="0"/>
              </a:spcAft>
              <a:buClr>
                <a:srgbClr val="242424"/>
              </a:buClr>
              <a:buSzPts val="1150"/>
              <a:buFont typeface="IBM Plex Serif Medium"/>
              <a:buAutoNum type="arabicPeriod"/>
            </a:pPr>
            <a:r>
              <a:rPr lang="en" sz="1150">
                <a:solidFill>
                  <a:srgbClr val="242424"/>
                </a:solidFill>
                <a:highlight>
                  <a:srgbClr val="FFFFFF"/>
                </a:highlight>
                <a:latin typeface="IBM Plex Serif Medium"/>
                <a:ea typeface="IBM Plex Serif Medium"/>
                <a:cs typeface="IBM Plex Serif Medium"/>
                <a:sym typeface="IBM Plex Serif Medium"/>
              </a:rPr>
              <a:t>Performance = High / Medium / Low based on binning average scores.</a:t>
            </a:r>
            <a:endParaRPr sz="1150">
              <a:solidFill>
                <a:srgbClr val="242424"/>
              </a:solidFill>
              <a:highlight>
                <a:srgbClr val="FFFFFF"/>
              </a:highlight>
              <a:latin typeface="IBM Plex Serif Medium"/>
              <a:ea typeface="IBM Plex Serif Medium"/>
              <a:cs typeface="IBM Plex Serif Medium"/>
              <a:sym typeface="IBM Plex Serif Medium"/>
            </a:endParaRPr>
          </a:p>
          <a:p>
            <a:pPr indent="-301625" lvl="0" marL="457200" rtl="0" algn="l">
              <a:lnSpc>
                <a:spcPct val="115000"/>
              </a:lnSpc>
              <a:spcBef>
                <a:spcPts val="0"/>
              </a:spcBef>
              <a:spcAft>
                <a:spcPts val="0"/>
              </a:spcAft>
              <a:buClr>
                <a:srgbClr val="242424"/>
              </a:buClr>
              <a:buSzPts val="1150"/>
              <a:buFont typeface="IBM Plex Serif Medium"/>
              <a:buAutoNum type="arabicPeriod"/>
            </a:pPr>
            <a:r>
              <a:rPr lang="en" sz="1150">
                <a:solidFill>
                  <a:srgbClr val="242424"/>
                </a:solidFill>
                <a:highlight>
                  <a:srgbClr val="FFFFFF"/>
                </a:highlight>
                <a:latin typeface="IBM Plex Serif Medium"/>
                <a:ea typeface="IBM Plex Serif Medium"/>
                <a:cs typeface="IBM Plex Serif Medium"/>
                <a:sym typeface="IBM Plex Serif Medium"/>
              </a:rPr>
              <a:t>Binning: Convert numerical scores into categorical bins (e.g., 0–50 = Poor, 51–75 = Average, 76–100 = Excellent).</a:t>
            </a:r>
            <a:endParaRPr sz="1150">
              <a:solidFill>
                <a:srgbClr val="242424"/>
              </a:solidFill>
              <a:highlight>
                <a:srgbClr val="FFFFFF"/>
              </a:highlight>
              <a:latin typeface="IBM Plex Serif Medium"/>
              <a:ea typeface="IBM Plex Serif Medium"/>
              <a:cs typeface="IBM Plex Serif Medium"/>
              <a:sym typeface="IBM Plex Serif Medium"/>
            </a:endParaRPr>
          </a:p>
          <a:p>
            <a:pPr indent="9144" lvl="0" marL="0" rtl="0" algn="l">
              <a:spcBef>
                <a:spcPts val="0"/>
              </a:spcBef>
              <a:spcAft>
                <a:spcPts val="0"/>
              </a:spcAft>
              <a:buNone/>
            </a:pPr>
            <a:r>
              <a:rPr lang="en" sz="1200">
                <a:solidFill>
                  <a:schemeClr val="dk1"/>
                </a:solidFill>
              </a:rPr>
              <a:t>                                  </a:t>
            </a:r>
            <a:endParaRPr sz="1200">
              <a:solidFill>
                <a:schemeClr val="dk1"/>
              </a:solidFill>
            </a:endParaRPr>
          </a:p>
        </p:txBody>
      </p:sp>
      <p:sp>
        <p:nvSpPr>
          <p:cNvPr id="93" name="Google Shape;93;p18"/>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nvSpPr>
        <p:spPr>
          <a:xfrm>
            <a:off x="118200" y="84875"/>
            <a:ext cx="8907600" cy="473700"/>
          </a:xfrm>
          <a:prstGeom prst="rect">
            <a:avLst/>
          </a:prstGeom>
          <a:no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0B5394"/>
                </a:solidFill>
                <a:latin typeface="IBM Plex Serif"/>
                <a:ea typeface="IBM Plex Serif"/>
                <a:cs typeface="IBM Plex Serif"/>
                <a:sym typeface="IBM Plex Serif"/>
              </a:rPr>
              <a:t>DATA ANALYSIS</a:t>
            </a:r>
            <a:endParaRPr b="1" sz="2200">
              <a:solidFill>
                <a:srgbClr val="0B5394"/>
              </a:solidFill>
              <a:latin typeface="IBM Plex Serif"/>
              <a:ea typeface="IBM Plex Serif"/>
              <a:cs typeface="IBM Plex Serif"/>
              <a:sym typeface="IBM Plex Serif"/>
            </a:endParaRPr>
          </a:p>
        </p:txBody>
      </p:sp>
      <p:sp>
        <p:nvSpPr>
          <p:cNvPr id="99" name="Google Shape;99;p19"/>
          <p:cNvSpPr txBox="1"/>
          <p:nvPr/>
        </p:nvSpPr>
        <p:spPr>
          <a:xfrm>
            <a:off x="118200" y="558575"/>
            <a:ext cx="8907600" cy="4323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IBM Plex Sans SemiBold"/>
              <a:buChar char="❖"/>
            </a:pPr>
            <a:r>
              <a:rPr lang="en" u="sng">
                <a:solidFill>
                  <a:schemeClr val="dk1"/>
                </a:solidFill>
                <a:latin typeface="IBM Plex Sans SemiBold"/>
                <a:ea typeface="IBM Plex Sans SemiBold"/>
                <a:cs typeface="IBM Plex Sans SemiBold"/>
                <a:sym typeface="IBM Plex Sans SemiBold"/>
              </a:rPr>
              <a:t>Analytical Tools Used</a:t>
            </a:r>
            <a:endParaRPr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600" u="sng">
              <a:solidFill>
                <a:schemeClr val="dk1"/>
              </a:solidFill>
              <a:latin typeface="IBM Plex Sans SemiBold"/>
              <a:ea typeface="IBM Plex Sans SemiBold"/>
              <a:cs typeface="IBM Plex Sans SemiBold"/>
              <a:sym typeface="IBM Plex Sans SemiBold"/>
            </a:endParaRPr>
          </a:p>
          <a:p>
            <a:pPr indent="-304800" lvl="0" marL="457200" rtl="0" algn="l">
              <a:lnSpc>
                <a:spcPct val="115000"/>
              </a:lnSpc>
              <a:spcBef>
                <a:spcPts val="0"/>
              </a:spcBef>
              <a:spcAft>
                <a:spcPts val="0"/>
              </a:spcAft>
              <a:buClr>
                <a:srgbClr val="242424"/>
              </a:buClr>
              <a:buSzPts val="1200"/>
              <a:buFont typeface="IBM Plex Serif Medium"/>
              <a:buChar char="★"/>
            </a:pPr>
            <a:r>
              <a:rPr b="1" lang="en" sz="1200" u="sng">
                <a:solidFill>
                  <a:srgbClr val="242424"/>
                </a:solidFill>
                <a:highlight>
                  <a:srgbClr val="FFFFFF"/>
                </a:highlight>
                <a:latin typeface="IBM Plex Serif"/>
                <a:ea typeface="IBM Plex Serif"/>
                <a:cs typeface="IBM Plex Serif"/>
                <a:sym typeface="IBM Plex Serif"/>
              </a:rPr>
              <a:t>Microsoft Power BI</a:t>
            </a:r>
            <a:r>
              <a:rPr lang="en" sz="1200">
                <a:solidFill>
                  <a:srgbClr val="242424"/>
                </a:solidFill>
                <a:highlight>
                  <a:srgbClr val="FFFFFF"/>
                </a:highlight>
                <a:latin typeface="IBM Plex Serif Medium"/>
                <a:ea typeface="IBM Plex Serif Medium"/>
                <a:cs typeface="IBM Plex Serif Medium"/>
                <a:sym typeface="IBM Plex Serif Medium"/>
              </a:rPr>
              <a:t>: For interactive dashboards, visualizations (bar/column charts, slicers, filters), </a:t>
            </a:r>
            <a:r>
              <a:rPr lang="en" sz="1200">
                <a:solidFill>
                  <a:srgbClr val="242424"/>
                </a:solidFill>
                <a:highlight>
                  <a:srgbClr val="FFFFFF"/>
                </a:highlight>
                <a:latin typeface="IBM Plex Serif Medium"/>
                <a:ea typeface="IBM Plex Serif Medium"/>
                <a:cs typeface="IBM Plex Serif Medium"/>
                <a:sym typeface="IBM Plex Serif Medium"/>
              </a:rPr>
              <a:t>Data wrangling, visualization, and statistical computation.</a:t>
            </a:r>
            <a:endParaRPr sz="1200">
              <a:solidFill>
                <a:srgbClr val="242424"/>
              </a:solidFill>
              <a:highlight>
                <a:srgbClr val="FFFFFF"/>
              </a:highlight>
              <a:latin typeface="IBM Plex Serif Medium"/>
              <a:ea typeface="IBM Plex Serif Medium"/>
              <a:cs typeface="IBM Plex Serif Medium"/>
              <a:sym typeface="IBM Plex Serif Medium"/>
            </a:endParaRPr>
          </a:p>
          <a:p>
            <a:pPr indent="-304800" lvl="0" marL="457200" rtl="0" algn="l">
              <a:lnSpc>
                <a:spcPct val="115000"/>
              </a:lnSpc>
              <a:spcBef>
                <a:spcPts val="0"/>
              </a:spcBef>
              <a:spcAft>
                <a:spcPts val="0"/>
              </a:spcAft>
              <a:buClr>
                <a:srgbClr val="242424"/>
              </a:buClr>
              <a:buSzPts val="1200"/>
              <a:buFont typeface="IBM Plex Serif Medium"/>
              <a:buChar char="★"/>
            </a:pPr>
            <a:r>
              <a:rPr b="1" lang="en" sz="1200" u="sng">
                <a:solidFill>
                  <a:srgbClr val="242424"/>
                </a:solidFill>
                <a:highlight>
                  <a:srgbClr val="FFFFFF"/>
                </a:highlight>
                <a:latin typeface="IBM Plex Serif"/>
                <a:ea typeface="IBM Plex Serif"/>
                <a:cs typeface="IBM Plex Serif"/>
                <a:sym typeface="IBM Plex Serif"/>
              </a:rPr>
              <a:t>Microsoft Excel / Google Sheets</a:t>
            </a:r>
            <a:r>
              <a:rPr lang="en" sz="1200">
                <a:solidFill>
                  <a:srgbClr val="242424"/>
                </a:solidFill>
                <a:highlight>
                  <a:srgbClr val="FFFFFF"/>
                </a:highlight>
                <a:latin typeface="IBM Plex Serif Medium"/>
                <a:ea typeface="IBM Plex Serif Medium"/>
                <a:cs typeface="IBM Plex Serif Medium"/>
                <a:sym typeface="IBM Plex Serif Medium"/>
              </a:rPr>
              <a:t>: For initial data exploration, cleaning, and quick summary statistics.</a:t>
            </a:r>
            <a:endParaRPr sz="1200">
              <a:solidFill>
                <a:srgbClr val="242424"/>
              </a:solidFill>
              <a:highlight>
                <a:srgbClr val="FFFFFF"/>
              </a:highlight>
              <a:latin typeface="IBM Plex Serif Medium"/>
              <a:ea typeface="IBM Plex Serif Medium"/>
              <a:cs typeface="IBM Plex Serif Medium"/>
              <a:sym typeface="IBM Plex Serif Medium"/>
            </a:endParaRPr>
          </a:p>
          <a:p>
            <a:pPr indent="0" lvl="0" marL="457200" rtl="0" algn="l">
              <a:lnSpc>
                <a:spcPct val="115000"/>
              </a:lnSpc>
              <a:spcBef>
                <a:spcPts val="0"/>
              </a:spcBef>
              <a:spcAft>
                <a:spcPts val="0"/>
              </a:spcAft>
              <a:buNone/>
            </a:pPr>
            <a:r>
              <a:t/>
            </a:r>
            <a:endParaRPr sz="700">
              <a:solidFill>
                <a:srgbClr val="242424"/>
              </a:solidFill>
              <a:highlight>
                <a:srgbClr val="FFFFFF"/>
              </a:highlight>
              <a:latin typeface="IBM Plex Serif Medium"/>
              <a:ea typeface="IBM Plex Serif Medium"/>
              <a:cs typeface="IBM Plex Serif Medium"/>
              <a:sym typeface="IBM Plex Serif Medium"/>
            </a:endParaRPr>
          </a:p>
          <a:p>
            <a:pPr indent="-317500" lvl="0" marL="457200" rtl="0" algn="l">
              <a:spcBef>
                <a:spcPts val="0"/>
              </a:spcBef>
              <a:spcAft>
                <a:spcPts val="0"/>
              </a:spcAft>
              <a:buClr>
                <a:schemeClr val="dk1"/>
              </a:buClr>
              <a:buSzPts val="1400"/>
              <a:buFont typeface="IBM Plex Sans SemiBold"/>
              <a:buChar char="❖"/>
            </a:pPr>
            <a:r>
              <a:rPr lang="en" u="sng">
                <a:solidFill>
                  <a:schemeClr val="dk1"/>
                </a:solidFill>
                <a:latin typeface="IBM Plex Sans SemiBold"/>
                <a:ea typeface="IBM Plex Sans SemiBold"/>
                <a:cs typeface="IBM Plex Sans SemiBold"/>
                <a:sym typeface="IBM Plex Sans SemiBold"/>
              </a:rPr>
              <a:t>Methods Used</a:t>
            </a:r>
            <a:endParaRPr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600" u="sng">
              <a:solidFill>
                <a:schemeClr val="dk1"/>
              </a:solidFill>
              <a:latin typeface="IBM Plex Sans SemiBold"/>
              <a:ea typeface="IBM Plex Sans SemiBold"/>
              <a:cs typeface="IBM Plex Sans SemiBold"/>
              <a:sym typeface="IBM Plex Sans SemiBold"/>
            </a:endParaRPr>
          </a:p>
          <a:p>
            <a:pPr indent="-304800" lvl="0" marL="457200" rtl="0" algn="l">
              <a:lnSpc>
                <a:spcPct val="115000"/>
              </a:lnSpc>
              <a:spcBef>
                <a:spcPts val="0"/>
              </a:spcBef>
              <a:spcAft>
                <a:spcPts val="0"/>
              </a:spcAft>
              <a:buClr>
                <a:srgbClr val="242424"/>
              </a:buClr>
              <a:buSzPts val="1200"/>
              <a:buFont typeface="IBM Plex Sans Condensed Medium"/>
              <a:buChar char="❏"/>
            </a:pPr>
            <a:r>
              <a:rPr lang="en" sz="1200">
                <a:solidFill>
                  <a:srgbClr val="242424"/>
                </a:solidFill>
                <a:highlight>
                  <a:srgbClr val="FFFFFF"/>
                </a:highlight>
                <a:latin typeface="IBM Plex Sans Condensed Medium"/>
                <a:ea typeface="IBM Plex Sans Condensed Medium"/>
                <a:cs typeface="IBM Plex Sans Condensed Medium"/>
                <a:sym typeface="IBM Plex Sans Condensed Medium"/>
              </a:rPr>
              <a:t>Group-wise Aggregation: Performance comparison by gender, test preparation status, or parental education.</a:t>
            </a:r>
            <a:endParaRPr sz="12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304800" lvl="0" marL="457200" rtl="0" algn="l">
              <a:lnSpc>
                <a:spcPct val="115000"/>
              </a:lnSpc>
              <a:spcBef>
                <a:spcPts val="0"/>
              </a:spcBef>
              <a:spcAft>
                <a:spcPts val="0"/>
              </a:spcAft>
              <a:buClr>
                <a:srgbClr val="242424"/>
              </a:buClr>
              <a:buSzPts val="1200"/>
              <a:buFont typeface="IBM Plex Sans Condensed Medium"/>
              <a:buChar char="❏"/>
            </a:pPr>
            <a:r>
              <a:rPr lang="en" sz="1200">
                <a:solidFill>
                  <a:srgbClr val="242424"/>
                </a:solidFill>
                <a:highlight>
                  <a:srgbClr val="FFFFFF"/>
                </a:highlight>
                <a:latin typeface="IBM Plex Sans Condensed Medium"/>
                <a:ea typeface="IBM Plex Sans Condensed Medium"/>
                <a:cs typeface="IBM Plex Sans Condensed Medium"/>
                <a:sym typeface="IBM Plex Sans Condensed Medium"/>
              </a:rPr>
              <a:t>Data Visualization:   1) Bar charts for average scores by gender and subject</a:t>
            </a:r>
            <a:endParaRPr sz="12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9144" lvl="0" marL="1837944" rtl="0" algn="l">
              <a:lnSpc>
                <a:spcPct val="115000"/>
              </a:lnSpc>
              <a:spcBef>
                <a:spcPts val="0"/>
              </a:spcBef>
              <a:spcAft>
                <a:spcPts val="0"/>
              </a:spcAft>
              <a:buNone/>
            </a:pPr>
            <a:r>
              <a:rPr lang="en" sz="1200">
                <a:solidFill>
                  <a:srgbClr val="242424"/>
                </a:solidFill>
                <a:highlight>
                  <a:srgbClr val="FFFFFF"/>
                </a:highlight>
                <a:latin typeface="IBM Plex Sans Condensed Medium"/>
                <a:ea typeface="IBM Plex Sans Condensed Medium"/>
                <a:cs typeface="IBM Plex Sans Condensed Medium"/>
                <a:sym typeface="IBM Plex Sans Condensed Medium"/>
              </a:rPr>
              <a:t>2) Column charts for performance based on gender, race/ethnicity based on subjects</a:t>
            </a:r>
            <a:endParaRPr sz="12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9144" lvl="0" marL="1837944" rtl="0" algn="l">
              <a:lnSpc>
                <a:spcPct val="115000"/>
              </a:lnSpc>
              <a:spcBef>
                <a:spcPts val="0"/>
              </a:spcBef>
              <a:spcAft>
                <a:spcPts val="0"/>
              </a:spcAft>
              <a:buNone/>
            </a:pPr>
            <a:r>
              <a:rPr lang="en" sz="1200">
                <a:solidFill>
                  <a:srgbClr val="242424"/>
                </a:solidFill>
                <a:highlight>
                  <a:srgbClr val="FFFFFF"/>
                </a:highlight>
                <a:latin typeface="IBM Plex Sans Condensed Medium"/>
                <a:ea typeface="IBM Plex Sans Condensed Medium"/>
                <a:cs typeface="IBM Plex Sans Condensed Medium"/>
                <a:sym typeface="IBM Plex Sans Condensed Medium"/>
              </a:rPr>
              <a:t>3) Slicers for race, gender, subject and test preparation filters (in Power BI).</a:t>
            </a:r>
            <a:endParaRPr sz="12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304800" lvl="0" marL="457200" rtl="0" algn="l">
              <a:lnSpc>
                <a:spcPct val="115000"/>
              </a:lnSpc>
              <a:spcBef>
                <a:spcPts val="0"/>
              </a:spcBef>
              <a:spcAft>
                <a:spcPts val="0"/>
              </a:spcAft>
              <a:buClr>
                <a:srgbClr val="242424"/>
              </a:buClr>
              <a:buSzPts val="1200"/>
              <a:buFont typeface="IBM Plex Sans Condensed Medium"/>
              <a:buChar char="❏"/>
            </a:pPr>
            <a:r>
              <a:rPr lang="en" sz="1200">
                <a:solidFill>
                  <a:srgbClr val="242424"/>
                </a:solidFill>
                <a:highlight>
                  <a:srgbClr val="FFFFFF"/>
                </a:highlight>
                <a:latin typeface="IBM Plex Sans Condensed Medium"/>
                <a:ea typeface="IBM Plex Sans Condensed Medium"/>
                <a:cs typeface="IBM Plex Sans Condensed Medium"/>
                <a:sym typeface="IBM Plex Sans Condensed Medium"/>
              </a:rPr>
              <a:t>Trend &amp; Distribution Analysis: Uses line chart to show how scores are spread across categories.</a:t>
            </a:r>
            <a:endParaRPr sz="12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0" lvl="0" marL="914400" rtl="0" algn="l">
              <a:lnSpc>
                <a:spcPct val="115000"/>
              </a:lnSpc>
              <a:spcBef>
                <a:spcPts val="0"/>
              </a:spcBef>
              <a:spcAft>
                <a:spcPts val="0"/>
              </a:spcAft>
              <a:buNone/>
            </a:pPr>
            <a:r>
              <a:t/>
            </a:r>
            <a:endParaRPr sz="700">
              <a:solidFill>
                <a:srgbClr val="242424"/>
              </a:solidFill>
              <a:highlight>
                <a:srgbClr val="FFFFFF"/>
              </a:highlight>
              <a:latin typeface="IBM Plex Sans Condensed Medium"/>
              <a:ea typeface="IBM Plex Sans Condensed Medium"/>
              <a:cs typeface="IBM Plex Sans Condensed Medium"/>
              <a:sym typeface="IBM Plex Sans Condensed Medium"/>
            </a:endParaRPr>
          </a:p>
          <a:p>
            <a:pPr indent="-317500" lvl="0" marL="457200" rtl="0" algn="l">
              <a:spcBef>
                <a:spcPts val="0"/>
              </a:spcBef>
              <a:spcAft>
                <a:spcPts val="0"/>
              </a:spcAft>
              <a:buClr>
                <a:schemeClr val="dk1"/>
              </a:buClr>
              <a:buSzPts val="1400"/>
              <a:buFont typeface="IBM Plex Sans SemiBold"/>
              <a:buChar char="❖"/>
            </a:pPr>
            <a:r>
              <a:rPr lang="en" u="sng">
                <a:solidFill>
                  <a:schemeClr val="dk1"/>
                </a:solidFill>
                <a:latin typeface="IBM Plex Sans SemiBold"/>
                <a:ea typeface="IBM Plex Sans SemiBold"/>
                <a:cs typeface="IBM Plex Sans SemiBold"/>
                <a:sym typeface="IBM Plex Sans SemiBold"/>
              </a:rPr>
              <a:t>Key Findings and </a:t>
            </a:r>
            <a:r>
              <a:rPr lang="en" u="sng">
                <a:solidFill>
                  <a:schemeClr val="dk1"/>
                </a:solidFill>
                <a:latin typeface="IBM Plex Sans SemiBold"/>
                <a:ea typeface="IBM Plex Sans SemiBold"/>
                <a:cs typeface="IBM Plex Sans SemiBold"/>
                <a:sym typeface="IBM Plex Sans SemiBold"/>
              </a:rPr>
              <a:t>Insights Derived</a:t>
            </a:r>
            <a:endParaRPr u="sng">
              <a:solidFill>
                <a:schemeClr val="dk1"/>
              </a:solidFill>
              <a:latin typeface="IBM Plex Sans SemiBold"/>
              <a:ea typeface="IBM Plex Sans SemiBold"/>
              <a:cs typeface="IBM Plex Sans SemiBold"/>
              <a:sym typeface="IBM Plex Sans SemiBold"/>
            </a:endParaRPr>
          </a:p>
          <a:p>
            <a:pPr indent="0" lvl="0" marL="457200" rtl="0" algn="l">
              <a:spcBef>
                <a:spcPts val="0"/>
              </a:spcBef>
              <a:spcAft>
                <a:spcPts val="0"/>
              </a:spcAft>
              <a:buNone/>
            </a:pPr>
            <a:r>
              <a:t/>
            </a:r>
            <a:endParaRPr sz="600" u="sng">
              <a:solidFill>
                <a:schemeClr val="dk1"/>
              </a:solidFill>
              <a:latin typeface="IBM Plex Sans SemiBold"/>
              <a:ea typeface="IBM Plex Sans SemiBold"/>
              <a:cs typeface="IBM Plex Sans SemiBold"/>
              <a:sym typeface="IBM Plex Sans SemiBold"/>
            </a:endParaRPr>
          </a:p>
          <a:p>
            <a:pPr indent="-304800" lvl="0" marL="457200" rtl="0" algn="l">
              <a:lnSpc>
                <a:spcPct val="100000"/>
              </a:lnSpc>
              <a:spcBef>
                <a:spcPts val="0"/>
              </a:spcBef>
              <a:spcAft>
                <a:spcPts val="0"/>
              </a:spcAft>
              <a:buClr>
                <a:srgbClr val="242424"/>
              </a:buClr>
              <a:buSzPts val="1200"/>
              <a:buFont typeface="IBM Plex Sans JP Medium"/>
              <a:buAutoNum type="arabicPeriod"/>
            </a:pPr>
            <a:r>
              <a:rPr b="1" lang="en" sz="1200">
                <a:solidFill>
                  <a:srgbClr val="242424"/>
                </a:solidFill>
                <a:highlight>
                  <a:srgbClr val="FFFFFF"/>
                </a:highlight>
                <a:latin typeface="IBM Plex Sans JP"/>
                <a:ea typeface="IBM Plex Sans JP"/>
                <a:cs typeface="IBM Plex Sans JP"/>
                <a:sym typeface="IBM Plex Sans JP"/>
              </a:rPr>
              <a:t>Gender-Based Performance</a:t>
            </a:r>
            <a:r>
              <a:rPr lang="en" sz="1200">
                <a:solidFill>
                  <a:srgbClr val="242424"/>
                </a:solidFill>
                <a:highlight>
                  <a:srgbClr val="FFFFFF"/>
                </a:highlight>
                <a:latin typeface="IBM Plex Sans JP Medium"/>
                <a:ea typeface="IBM Plex Sans JP Medium"/>
                <a:cs typeface="IBM Plex Sans JP Medium"/>
                <a:sym typeface="IBM Plex Sans JP Medium"/>
              </a:rPr>
              <a:t>: Females often outperform males in reading and writing, while males and females  score </a:t>
            </a:r>
            <a:r>
              <a:rPr lang="en" sz="1200">
                <a:solidFill>
                  <a:srgbClr val="242424"/>
                </a:solidFill>
                <a:highlight>
                  <a:srgbClr val="FFFFFF"/>
                </a:highlight>
                <a:latin typeface="IBM Plex Sans JP Medium"/>
                <a:ea typeface="IBM Plex Sans JP Medium"/>
                <a:cs typeface="IBM Plex Sans JP Medium"/>
                <a:sym typeface="IBM Plex Sans JP Medium"/>
              </a:rPr>
              <a:t>almost</a:t>
            </a:r>
            <a:r>
              <a:rPr lang="en" sz="1200">
                <a:solidFill>
                  <a:srgbClr val="242424"/>
                </a:solidFill>
                <a:highlight>
                  <a:srgbClr val="FFFFFF"/>
                </a:highlight>
                <a:latin typeface="IBM Plex Sans JP Medium"/>
                <a:ea typeface="IBM Plex Sans JP Medium"/>
                <a:cs typeface="IBM Plex Sans JP Medium"/>
                <a:sym typeface="IBM Plex Sans JP Medium"/>
              </a:rPr>
              <a:t> </a:t>
            </a:r>
            <a:r>
              <a:rPr lang="en" sz="1200">
                <a:solidFill>
                  <a:srgbClr val="242424"/>
                </a:solidFill>
                <a:highlight>
                  <a:srgbClr val="FFFFFF"/>
                </a:highlight>
                <a:latin typeface="IBM Plex Sans JP Medium"/>
                <a:ea typeface="IBM Plex Sans JP Medium"/>
                <a:cs typeface="IBM Plex Sans JP Medium"/>
                <a:sym typeface="IBM Plex Sans JP Medium"/>
              </a:rPr>
              <a:t>similar</a:t>
            </a:r>
            <a:r>
              <a:rPr lang="en" sz="1200">
                <a:solidFill>
                  <a:srgbClr val="242424"/>
                </a:solidFill>
                <a:highlight>
                  <a:srgbClr val="FFFFFF"/>
                </a:highlight>
                <a:latin typeface="IBM Plex Sans JP Medium"/>
                <a:ea typeface="IBM Plex Sans JP Medium"/>
                <a:cs typeface="IBM Plex Sans JP Medium"/>
                <a:sym typeface="IBM Plex Sans JP Medium"/>
              </a:rPr>
              <a:t> in maths.</a:t>
            </a:r>
            <a:endParaRPr sz="1200">
              <a:solidFill>
                <a:srgbClr val="242424"/>
              </a:solidFill>
              <a:highlight>
                <a:srgbClr val="FFFFFF"/>
              </a:highlight>
              <a:latin typeface="IBM Plex Sans JP Medium"/>
              <a:ea typeface="IBM Plex Sans JP Medium"/>
              <a:cs typeface="IBM Plex Sans JP Medium"/>
              <a:sym typeface="IBM Plex Sans JP Medium"/>
            </a:endParaRPr>
          </a:p>
          <a:p>
            <a:pPr indent="-304800" lvl="0" marL="457200" rtl="0" algn="l">
              <a:lnSpc>
                <a:spcPct val="100000"/>
              </a:lnSpc>
              <a:spcBef>
                <a:spcPts val="0"/>
              </a:spcBef>
              <a:spcAft>
                <a:spcPts val="0"/>
              </a:spcAft>
              <a:buClr>
                <a:srgbClr val="242424"/>
              </a:buClr>
              <a:buSzPts val="1200"/>
              <a:buFont typeface="IBM Plex Sans JP Medium"/>
              <a:buAutoNum type="arabicPeriod"/>
            </a:pPr>
            <a:r>
              <a:rPr b="1" lang="en" sz="1200">
                <a:solidFill>
                  <a:srgbClr val="242424"/>
                </a:solidFill>
                <a:highlight>
                  <a:srgbClr val="FFFFFF"/>
                </a:highlight>
                <a:latin typeface="IBM Plex Sans JP"/>
                <a:ea typeface="IBM Plex Sans JP"/>
                <a:cs typeface="IBM Plex Sans JP"/>
                <a:sym typeface="IBM Plex Sans JP"/>
              </a:rPr>
              <a:t>Impact of Test Preparation:</a:t>
            </a:r>
            <a:r>
              <a:rPr lang="en" sz="1200">
                <a:solidFill>
                  <a:srgbClr val="242424"/>
                </a:solidFill>
                <a:highlight>
                  <a:srgbClr val="FFFFFF"/>
                </a:highlight>
                <a:latin typeface="IBM Plex Sans JP Medium"/>
                <a:ea typeface="IBM Plex Sans JP Medium"/>
                <a:cs typeface="IBM Plex Sans JP Medium"/>
                <a:sym typeface="IBM Plex Sans JP Medium"/>
              </a:rPr>
              <a:t> Students who completed the test preparation course consistently perform better across all subjects.</a:t>
            </a:r>
            <a:endParaRPr sz="1200">
              <a:solidFill>
                <a:srgbClr val="242424"/>
              </a:solidFill>
              <a:highlight>
                <a:srgbClr val="FFFFFF"/>
              </a:highlight>
              <a:latin typeface="IBM Plex Sans JP Medium"/>
              <a:ea typeface="IBM Plex Sans JP Medium"/>
              <a:cs typeface="IBM Plex Sans JP Medium"/>
              <a:sym typeface="IBM Plex Sans JP Medium"/>
            </a:endParaRPr>
          </a:p>
          <a:p>
            <a:pPr indent="-304800" lvl="0" marL="457200" rtl="0" algn="l">
              <a:lnSpc>
                <a:spcPct val="100000"/>
              </a:lnSpc>
              <a:spcBef>
                <a:spcPts val="0"/>
              </a:spcBef>
              <a:spcAft>
                <a:spcPts val="0"/>
              </a:spcAft>
              <a:buClr>
                <a:srgbClr val="242424"/>
              </a:buClr>
              <a:buSzPts val="1200"/>
              <a:buFont typeface="IBM Plex Sans JP Medium"/>
              <a:buAutoNum type="arabicPeriod"/>
            </a:pPr>
            <a:r>
              <a:rPr b="1" lang="en" sz="1200">
                <a:solidFill>
                  <a:srgbClr val="242424"/>
                </a:solidFill>
                <a:highlight>
                  <a:srgbClr val="FFFFFF"/>
                </a:highlight>
                <a:latin typeface="IBM Plex Sans JP"/>
                <a:ea typeface="IBM Plex Sans JP"/>
                <a:cs typeface="IBM Plex Sans JP"/>
                <a:sym typeface="IBM Plex Sans JP"/>
              </a:rPr>
              <a:t>Influence of Race/Ethnicity</a:t>
            </a:r>
            <a:r>
              <a:rPr lang="en" sz="1200">
                <a:solidFill>
                  <a:srgbClr val="242424"/>
                </a:solidFill>
                <a:highlight>
                  <a:srgbClr val="FFFFFF"/>
                </a:highlight>
                <a:latin typeface="IBM Plex Sans JP Medium"/>
                <a:ea typeface="IBM Plex Sans JP Medium"/>
                <a:cs typeface="IBM Plex Sans JP Medium"/>
                <a:sym typeface="IBM Plex Sans JP Medium"/>
              </a:rPr>
              <a:t>: Group E students have higher average scores in each subject than other groups.</a:t>
            </a:r>
            <a:endParaRPr sz="1200">
              <a:solidFill>
                <a:srgbClr val="242424"/>
              </a:solidFill>
              <a:highlight>
                <a:srgbClr val="FFFFFF"/>
              </a:highlight>
              <a:latin typeface="IBM Plex Sans JP Medium"/>
              <a:ea typeface="IBM Plex Sans JP Medium"/>
              <a:cs typeface="IBM Plex Sans JP Medium"/>
              <a:sym typeface="IBM Plex Sans JP Medium"/>
            </a:endParaRPr>
          </a:p>
          <a:p>
            <a:pPr indent="-304800" lvl="0" marL="457200" rtl="0" algn="l">
              <a:lnSpc>
                <a:spcPct val="100000"/>
              </a:lnSpc>
              <a:spcBef>
                <a:spcPts val="0"/>
              </a:spcBef>
              <a:spcAft>
                <a:spcPts val="0"/>
              </a:spcAft>
              <a:buClr>
                <a:srgbClr val="242424"/>
              </a:buClr>
              <a:buSzPts val="1200"/>
              <a:buFont typeface="IBM Plex Sans JP Medium"/>
              <a:buAutoNum type="arabicPeriod"/>
            </a:pPr>
            <a:r>
              <a:rPr b="1" lang="en" sz="1200">
                <a:solidFill>
                  <a:srgbClr val="242424"/>
                </a:solidFill>
                <a:highlight>
                  <a:srgbClr val="FFFFFF"/>
                </a:highlight>
                <a:latin typeface="IBM Plex Sans JP"/>
                <a:ea typeface="IBM Plex Sans JP"/>
                <a:cs typeface="IBM Plex Sans JP"/>
                <a:sym typeface="IBM Plex Sans JP"/>
              </a:rPr>
              <a:t>Subject-Wise Trends</a:t>
            </a:r>
            <a:r>
              <a:rPr lang="en" sz="1200">
                <a:solidFill>
                  <a:srgbClr val="242424"/>
                </a:solidFill>
                <a:highlight>
                  <a:srgbClr val="FFFFFF"/>
                </a:highlight>
                <a:latin typeface="IBM Plex Sans JP Medium"/>
                <a:ea typeface="IBM Plex Sans JP Medium"/>
                <a:cs typeface="IBM Plex Sans JP Medium"/>
                <a:sym typeface="IBM Plex Sans JP Medium"/>
              </a:rPr>
              <a:t>: Students tend to score highest in reading, followed by writing, with math having the lowest average </a:t>
            </a:r>
            <a:endParaRPr sz="1200">
              <a:solidFill>
                <a:srgbClr val="242424"/>
              </a:solidFill>
              <a:highlight>
                <a:srgbClr val="FFFFFF"/>
              </a:highlight>
              <a:latin typeface="IBM Plex Sans JP Medium"/>
              <a:ea typeface="IBM Plex Sans JP Medium"/>
              <a:cs typeface="IBM Plex Sans JP Medium"/>
              <a:sym typeface="IBM Plex Sans JP Medium"/>
            </a:endParaRPr>
          </a:p>
          <a:p>
            <a:pPr indent="-304800" lvl="0" marL="457200" rtl="0" algn="l">
              <a:lnSpc>
                <a:spcPct val="100000"/>
              </a:lnSpc>
              <a:spcBef>
                <a:spcPts val="0"/>
              </a:spcBef>
              <a:spcAft>
                <a:spcPts val="0"/>
              </a:spcAft>
              <a:buClr>
                <a:srgbClr val="242424"/>
              </a:buClr>
              <a:buSzPts val="1200"/>
              <a:buFont typeface="IBM Plex Sans JP Medium"/>
              <a:buAutoNum type="arabicPeriod"/>
            </a:pPr>
            <a:r>
              <a:rPr b="1" lang="en" sz="1200">
                <a:solidFill>
                  <a:srgbClr val="242424"/>
                </a:solidFill>
                <a:highlight>
                  <a:srgbClr val="FFFFFF"/>
                </a:highlight>
                <a:latin typeface="IBM Plex Sans JP"/>
                <a:ea typeface="IBM Plex Sans JP"/>
                <a:cs typeface="IBM Plex Sans JP"/>
                <a:sym typeface="IBM Plex Sans JP"/>
              </a:rPr>
              <a:t>Performance Disparities</a:t>
            </a:r>
            <a:r>
              <a:rPr lang="en" sz="1200">
                <a:solidFill>
                  <a:srgbClr val="242424"/>
                </a:solidFill>
                <a:highlight>
                  <a:srgbClr val="FFFFFF"/>
                </a:highlight>
                <a:latin typeface="IBM Plex Sans JP Medium"/>
                <a:ea typeface="IBM Plex Sans JP Medium"/>
                <a:cs typeface="IBM Plex Sans JP Medium"/>
                <a:sym typeface="IBM Plex Sans JP Medium"/>
              </a:rPr>
              <a:t>: There is noticeable variance in performance across gender.</a:t>
            </a:r>
            <a:endParaRPr sz="1200">
              <a:solidFill>
                <a:srgbClr val="242424"/>
              </a:solidFill>
              <a:highlight>
                <a:srgbClr val="FFFFFF"/>
              </a:highlight>
              <a:latin typeface="IBM Plex Sans JP Medium"/>
              <a:ea typeface="IBM Plex Sans JP Medium"/>
              <a:cs typeface="IBM Plex Sans JP Medium"/>
              <a:sym typeface="IBM Plex Sans JP Medium"/>
            </a:endParaRPr>
          </a:p>
          <a:p>
            <a:pPr indent="0" lvl="0" marL="0" rtl="0" algn="l">
              <a:spcBef>
                <a:spcPts val="0"/>
              </a:spcBef>
              <a:spcAft>
                <a:spcPts val="0"/>
              </a:spcAft>
              <a:buNone/>
            </a:pPr>
            <a:r>
              <a:t/>
            </a:r>
            <a:endParaRPr sz="1200">
              <a:solidFill>
                <a:schemeClr val="dk1"/>
              </a:solidFill>
            </a:endParaRPr>
          </a:p>
        </p:txBody>
      </p:sp>
      <p:sp>
        <p:nvSpPr>
          <p:cNvPr id="100" name="Google Shape;100;p19"/>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nvSpPr>
        <p:spPr>
          <a:xfrm>
            <a:off x="155250" y="83600"/>
            <a:ext cx="8833500" cy="473700"/>
          </a:xfrm>
          <a:prstGeom prst="rect">
            <a:avLst/>
          </a:prstGeom>
          <a:noFill/>
          <a:ln cap="flat" cmpd="sng" w="28575">
            <a:solidFill>
              <a:srgbClr val="7F6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BF9000"/>
                </a:solidFill>
                <a:latin typeface="IBM Plex Serif"/>
                <a:ea typeface="IBM Plex Serif"/>
                <a:cs typeface="IBM Plex Serif"/>
                <a:sym typeface="IBM Plex Serif"/>
              </a:rPr>
              <a:t>HYPOTHESIS DEVELOPMENT</a:t>
            </a:r>
            <a:endParaRPr b="1" sz="2200">
              <a:solidFill>
                <a:srgbClr val="BF9000"/>
              </a:solidFill>
              <a:latin typeface="IBM Plex Serif"/>
              <a:ea typeface="IBM Plex Serif"/>
              <a:cs typeface="IBM Plex Serif"/>
              <a:sym typeface="IBM Plex Serif"/>
            </a:endParaRPr>
          </a:p>
        </p:txBody>
      </p:sp>
      <p:sp>
        <p:nvSpPr>
          <p:cNvPr id="106" name="Google Shape;106;p20"/>
          <p:cNvSpPr txBox="1"/>
          <p:nvPr/>
        </p:nvSpPr>
        <p:spPr>
          <a:xfrm>
            <a:off x="189900" y="557300"/>
            <a:ext cx="8764200" cy="44193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1"/>
              </a:buClr>
              <a:buSzPts val="1400"/>
              <a:buFont typeface="IBM Plex Sans SemiBold"/>
              <a:buChar char="❖"/>
            </a:pPr>
            <a:r>
              <a:rPr lang="en" u="sng">
                <a:solidFill>
                  <a:schemeClr val="dk1"/>
                </a:solidFill>
                <a:latin typeface="IBM Plex Sans SemiBold"/>
                <a:ea typeface="IBM Plex Sans SemiBold"/>
                <a:cs typeface="IBM Plex Sans SemiBold"/>
                <a:sym typeface="IBM Plex Sans SemiBold"/>
              </a:rPr>
              <a:t>Formulated Hypothesis</a:t>
            </a:r>
            <a:endParaRPr u="sng">
              <a:solidFill>
                <a:schemeClr val="dk1"/>
              </a:solidFill>
              <a:latin typeface="IBM Plex Sans SemiBold"/>
              <a:ea typeface="IBM Plex Sans SemiBold"/>
              <a:cs typeface="IBM Plex Sans SemiBold"/>
              <a:sym typeface="IBM Plex Sans SemiBold"/>
            </a:endParaRPr>
          </a:p>
          <a:p>
            <a:pPr indent="0" lvl="0" marL="914400" rtl="0" algn="l">
              <a:lnSpc>
                <a:spcPct val="100000"/>
              </a:lnSpc>
              <a:spcBef>
                <a:spcPts val="0"/>
              </a:spcBef>
              <a:spcAft>
                <a:spcPts val="0"/>
              </a:spcAft>
              <a:buNone/>
            </a:pPr>
            <a:r>
              <a:t/>
            </a:r>
            <a:endParaRPr sz="600" u="sng">
              <a:solidFill>
                <a:schemeClr val="dk1"/>
              </a:solidFill>
              <a:latin typeface="IBM Plex Sans SemiBold"/>
              <a:ea typeface="IBM Plex Sans SemiBold"/>
              <a:cs typeface="IBM Plex Sans SemiBold"/>
              <a:sym typeface="IBM Plex Sans SemiBold"/>
            </a:endParaRPr>
          </a:p>
          <a:p>
            <a:pPr indent="0" lvl="0" marL="457200" rtl="0" algn="l">
              <a:lnSpc>
                <a:spcPct val="100000"/>
              </a:lnSpc>
              <a:spcBef>
                <a:spcPts val="0"/>
              </a:spcBef>
              <a:spcAft>
                <a:spcPts val="0"/>
              </a:spcAft>
              <a:buNone/>
            </a:pPr>
            <a:r>
              <a:rPr lang="en" sz="1200">
                <a:solidFill>
                  <a:schemeClr val="dk1"/>
                </a:solidFill>
                <a:latin typeface="IBM Plex Sans JP Medium"/>
                <a:ea typeface="IBM Plex Sans JP Medium"/>
                <a:cs typeface="IBM Plex Sans JP Medium"/>
                <a:sym typeface="IBM Plex Sans JP Medium"/>
              </a:rPr>
              <a:t>Students who completed the test preparation course scored significantly higher in math, reading, and writing exams than those who did not.</a:t>
            </a:r>
            <a:endParaRPr sz="1200">
              <a:solidFill>
                <a:schemeClr val="dk1"/>
              </a:solidFill>
              <a:latin typeface="IBM Plex Sans JP Medium"/>
              <a:ea typeface="IBM Plex Sans JP Medium"/>
              <a:cs typeface="IBM Plex Sans JP Medium"/>
              <a:sym typeface="IBM Plex Sans JP Medium"/>
            </a:endParaRPr>
          </a:p>
          <a:p>
            <a:pPr indent="0" lvl="0" marL="457200" rtl="0" algn="l">
              <a:lnSpc>
                <a:spcPct val="100000"/>
              </a:lnSpc>
              <a:spcBef>
                <a:spcPts val="0"/>
              </a:spcBef>
              <a:spcAft>
                <a:spcPts val="0"/>
              </a:spcAft>
              <a:buNone/>
            </a:pPr>
            <a:r>
              <a:t/>
            </a:r>
            <a:endParaRPr sz="700">
              <a:solidFill>
                <a:schemeClr val="dk1"/>
              </a:solidFill>
              <a:latin typeface="IBM Plex Sans JP Medium"/>
              <a:ea typeface="IBM Plex Sans JP Medium"/>
              <a:cs typeface="IBM Plex Sans JP Medium"/>
              <a:sym typeface="IBM Plex Sans JP Medium"/>
            </a:endParaRPr>
          </a:p>
          <a:p>
            <a:pPr indent="-317500" lvl="0" marL="457200" rtl="0" algn="l">
              <a:lnSpc>
                <a:spcPct val="100000"/>
              </a:lnSpc>
              <a:spcBef>
                <a:spcPts val="0"/>
              </a:spcBef>
              <a:spcAft>
                <a:spcPts val="0"/>
              </a:spcAft>
              <a:buClr>
                <a:schemeClr val="dk1"/>
              </a:buClr>
              <a:buSzPts val="1400"/>
              <a:buFont typeface="IBM Plex Sans SemiBold"/>
              <a:buChar char="❖"/>
            </a:pPr>
            <a:r>
              <a:rPr lang="en" u="sng">
                <a:solidFill>
                  <a:schemeClr val="dk1"/>
                </a:solidFill>
                <a:latin typeface="IBM Plex Sans SemiBold"/>
                <a:ea typeface="IBM Plex Sans SemiBold"/>
                <a:cs typeface="IBM Plex Sans SemiBold"/>
                <a:sym typeface="IBM Plex Sans SemiBold"/>
              </a:rPr>
              <a:t>Rationale Behind the Hypothesis</a:t>
            </a:r>
            <a:endParaRPr u="sng">
              <a:solidFill>
                <a:schemeClr val="dk1"/>
              </a:solidFill>
              <a:latin typeface="IBM Plex Sans SemiBold"/>
              <a:ea typeface="IBM Plex Sans SemiBold"/>
              <a:cs typeface="IBM Plex Sans SemiBold"/>
              <a:sym typeface="IBM Plex Sans SemiBold"/>
            </a:endParaRPr>
          </a:p>
          <a:p>
            <a:pPr indent="0" lvl="0" marL="914400" rtl="0" algn="l">
              <a:lnSpc>
                <a:spcPct val="100000"/>
              </a:lnSpc>
              <a:spcBef>
                <a:spcPts val="0"/>
              </a:spcBef>
              <a:spcAft>
                <a:spcPts val="0"/>
              </a:spcAft>
              <a:buNone/>
            </a:pPr>
            <a:r>
              <a:t/>
            </a:r>
            <a:endParaRPr sz="600" u="sng">
              <a:solidFill>
                <a:schemeClr val="dk1"/>
              </a:solidFill>
              <a:latin typeface="IBM Plex Sans SemiBold"/>
              <a:ea typeface="IBM Plex Sans SemiBold"/>
              <a:cs typeface="IBM Plex Sans SemiBold"/>
              <a:sym typeface="IBM Plex Sans SemiBold"/>
            </a:endParaRPr>
          </a:p>
          <a:p>
            <a:pPr indent="-304800" lvl="0" marL="457200" rtl="0" algn="l">
              <a:lnSpc>
                <a:spcPct val="100000"/>
              </a:lnSpc>
              <a:spcBef>
                <a:spcPts val="0"/>
              </a:spcBef>
              <a:spcAft>
                <a:spcPts val="0"/>
              </a:spcAft>
              <a:buClr>
                <a:schemeClr val="dk1"/>
              </a:buClr>
              <a:buSzPts val="1200"/>
              <a:buFont typeface="IBM Plex Sans Condensed Medium"/>
              <a:buChar char="➔"/>
            </a:pPr>
            <a:r>
              <a:rPr lang="en" sz="1200">
                <a:solidFill>
                  <a:schemeClr val="dk1"/>
                </a:solidFill>
                <a:latin typeface="IBM Plex Sans Condensed Medium"/>
                <a:ea typeface="IBM Plex Sans Condensed Medium"/>
                <a:cs typeface="IBM Plex Sans Condensed Medium"/>
                <a:sym typeface="IBM Plex Sans Condensed Medium"/>
              </a:rPr>
              <a:t>Observed Trends in education reports indicate that structured preparation leads to better exam outcomes.</a:t>
            </a:r>
            <a:endParaRPr sz="1200">
              <a:solidFill>
                <a:schemeClr val="dk1"/>
              </a:solidFill>
              <a:latin typeface="IBM Plex Sans Condensed Medium"/>
              <a:ea typeface="IBM Plex Sans Condensed Medium"/>
              <a:cs typeface="IBM Plex Sans Condensed Medium"/>
              <a:sym typeface="IBM Plex Sans Condensed Medium"/>
            </a:endParaRPr>
          </a:p>
          <a:p>
            <a:pPr indent="-304800" lvl="0" marL="457200" rtl="0" algn="l">
              <a:lnSpc>
                <a:spcPct val="100000"/>
              </a:lnSpc>
              <a:spcBef>
                <a:spcPts val="0"/>
              </a:spcBef>
              <a:spcAft>
                <a:spcPts val="0"/>
              </a:spcAft>
              <a:buClr>
                <a:schemeClr val="dk1"/>
              </a:buClr>
              <a:buSzPts val="1200"/>
              <a:buFont typeface="IBM Plex Sans Condensed Medium"/>
              <a:buChar char="➔"/>
            </a:pPr>
            <a:r>
              <a:rPr lang="en" sz="1200">
                <a:solidFill>
                  <a:schemeClr val="dk1"/>
                </a:solidFill>
                <a:latin typeface="IBM Plex Sans Condensed Medium"/>
                <a:ea typeface="IBM Plex Sans Condensed Medium"/>
                <a:cs typeface="IBM Plex Sans Condensed Medium"/>
                <a:sym typeface="IBM Plex Sans Condensed Medium"/>
              </a:rPr>
              <a:t>The dataset includes a variable for test preparation which is course completion, making it possible to compare the performance between the two groups.</a:t>
            </a:r>
            <a:endParaRPr sz="1200">
              <a:solidFill>
                <a:schemeClr val="dk1"/>
              </a:solidFill>
              <a:latin typeface="IBM Plex Sans Condensed Medium"/>
              <a:ea typeface="IBM Plex Sans Condensed Medium"/>
              <a:cs typeface="IBM Plex Sans Condensed Medium"/>
              <a:sym typeface="IBM Plex Sans Condensed Medium"/>
            </a:endParaRPr>
          </a:p>
          <a:p>
            <a:pPr indent="-304800" lvl="0" marL="457200" rtl="0" algn="l">
              <a:lnSpc>
                <a:spcPct val="100000"/>
              </a:lnSpc>
              <a:spcBef>
                <a:spcPts val="0"/>
              </a:spcBef>
              <a:spcAft>
                <a:spcPts val="0"/>
              </a:spcAft>
              <a:buClr>
                <a:schemeClr val="dk1"/>
              </a:buClr>
              <a:buSzPts val="1200"/>
              <a:buFont typeface="IBM Plex Sans Condensed Medium"/>
              <a:buChar char="➔"/>
            </a:pPr>
            <a:r>
              <a:rPr lang="en" sz="1200">
                <a:solidFill>
                  <a:schemeClr val="dk1"/>
                </a:solidFill>
                <a:latin typeface="IBM Plex Sans Condensed Medium"/>
                <a:ea typeface="IBM Plex Sans Condensed Medium"/>
                <a:cs typeface="IBM Plex Sans Condensed Medium"/>
                <a:sym typeface="IBM Plex Sans Condensed Medium"/>
              </a:rPr>
              <a:t>Understanding the impact of test preparation can help schools decide whether to invest more in preparatory programs or personalized coaching.</a:t>
            </a:r>
            <a:endParaRPr sz="1200">
              <a:solidFill>
                <a:schemeClr val="dk1"/>
              </a:solidFill>
              <a:latin typeface="IBM Plex Sans Condensed Medium"/>
              <a:ea typeface="IBM Plex Sans Condensed Medium"/>
              <a:cs typeface="IBM Plex Sans Condensed Medium"/>
              <a:sym typeface="IBM Plex Sans Condensed Medium"/>
            </a:endParaRPr>
          </a:p>
          <a:p>
            <a:pPr indent="0" lvl="0" marL="914400" rtl="0" algn="l">
              <a:lnSpc>
                <a:spcPct val="100000"/>
              </a:lnSpc>
              <a:spcBef>
                <a:spcPts val="0"/>
              </a:spcBef>
              <a:spcAft>
                <a:spcPts val="0"/>
              </a:spcAft>
              <a:buNone/>
            </a:pPr>
            <a:r>
              <a:t/>
            </a:r>
            <a:endParaRPr sz="700">
              <a:solidFill>
                <a:schemeClr val="dk1"/>
              </a:solidFill>
              <a:latin typeface="IBM Plex Sans Condensed Medium"/>
              <a:ea typeface="IBM Plex Sans Condensed Medium"/>
              <a:cs typeface="IBM Plex Sans Condensed Medium"/>
              <a:sym typeface="IBM Plex Sans Condensed Medium"/>
            </a:endParaRPr>
          </a:p>
          <a:p>
            <a:pPr indent="-317500" lvl="0" marL="457200" rtl="0" algn="l">
              <a:lnSpc>
                <a:spcPct val="100000"/>
              </a:lnSpc>
              <a:spcBef>
                <a:spcPts val="0"/>
              </a:spcBef>
              <a:spcAft>
                <a:spcPts val="0"/>
              </a:spcAft>
              <a:buClr>
                <a:schemeClr val="dk1"/>
              </a:buClr>
              <a:buSzPts val="1400"/>
              <a:buFont typeface="IBM Plex Sans SemiBold"/>
              <a:buChar char="❖"/>
            </a:pPr>
            <a:r>
              <a:rPr lang="en" u="sng">
                <a:solidFill>
                  <a:schemeClr val="dk1"/>
                </a:solidFill>
                <a:latin typeface="IBM Plex Sans SemiBold"/>
                <a:ea typeface="IBM Plex Sans SemiBold"/>
                <a:cs typeface="IBM Plex Sans SemiBold"/>
                <a:sym typeface="IBM Plex Sans SemiBold"/>
              </a:rPr>
              <a:t>Method for Testing the Hypothesis</a:t>
            </a:r>
            <a:endParaRPr u="sng">
              <a:solidFill>
                <a:schemeClr val="dk1"/>
              </a:solidFill>
              <a:latin typeface="IBM Plex Sans SemiBold"/>
              <a:ea typeface="IBM Plex Sans SemiBold"/>
              <a:cs typeface="IBM Plex Sans SemiBold"/>
              <a:sym typeface="IBM Plex Sans SemiBold"/>
            </a:endParaRPr>
          </a:p>
          <a:p>
            <a:pPr indent="0" lvl="0" marL="914400" rtl="0" algn="l">
              <a:lnSpc>
                <a:spcPct val="100000"/>
              </a:lnSpc>
              <a:spcBef>
                <a:spcPts val="0"/>
              </a:spcBef>
              <a:spcAft>
                <a:spcPts val="0"/>
              </a:spcAft>
              <a:buNone/>
            </a:pPr>
            <a:r>
              <a:t/>
            </a:r>
            <a:endParaRPr sz="600" u="sng">
              <a:solidFill>
                <a:schemeClr val="dk1"/>
              </a:solidFill>
              <a:latin typeface="IBM Plex Sans SemiBold"/>
              <a:ea typeface="IBM Plex Sans SemiBold"/>
              <a:cs typeface="IBM Plex Sans SemiBold"/>
              <a:sym typeface="IBM Plex Sans SemiBold"/>
            </a:endParaRPr>
          </a:p>
          <a:p>
            <a:pPr indent="457200" lvl="0" marL="0" rtl="0" algn="l">
              <a:spcBef>
                <a:spcPts val="0"/>
              </a:spcBef>
              <a:spcAft>
                <a:spcPts val="0"/>
              </a:spcAft>
              <a:buNone/>
            </a:pPr>
            <a:r>
              <a:rPr lang="en" sz="1100"/>
              <a:t>1. </a:t>
            </a:r>
            <a:r>
              <a:rPr lang="en" sz="1200">
                <a:latin typeface="IBM Plex Sans Medium"/>
                <a:ea typeface="IBM Plex Sans Medium"/>
                <a:cs typeface="IBM Plex Sans Medium"/>
                <a:sym typeface="IBM Plex Sans Medium"/>
              </a:rPr>
              <a:t>Data Segmentation:</a:t>
            </a:r>
            <a:endParaRPr sz="1200">
              <a:latin typeface="IBM Plex Sans Medium"/>
              <a:ea typeface="IBM Plex Sans Medium"/>
              <a:cs typeface="IBM Plex Sans Medium"/>
              <a:sym typeface="IBM Plex Sans Medium"/>
            </a:endParaRPr>
          </a:p>
          <a:p>
            <a:pPr indent="-304800" lvl="0" marL="914400" rtl="0" algn="l">
              <a:spcBef>
                <a:spcPts val="0"/>
              </a:spcBef>
              <a:spcAft>
                <a:spcPts val="0"/>
              </a:spcAft>
              <a:buSzPts val="1200"/>
              <a:buFont typeface="IBM Plex Sans Medium"/>
              <a:buChar char="●"/>
            </a:pPr>
            <a:r>
              <a:rPr lang="en" sz="1200">
                <a:latin typeface="IBM Plex Sans Medium"/>
                <a:ea typeface="IBM Plex Sans Medium"/>
                <a:cs typeface="IBM Plex Sans Medium"/>
                <a:sym typeface="IBM Plex Sans Medium"/>
              </a:rPr>
              <a:t>Divide students into two groups based on the test preparation course variable:</a:t>
            </a:r>
            <a:endParaRPr sz="1200">
              <a:latin typeface="IBM Plex Sans Medium"/>
              <a:ea typeface="IBM Plex Sans Medium"/>
              <a:cs typeface="IBM Plex Sans Medium"/>
              <a:sym typeface="IBM Plex Sans Medium"/>
            </a:endParaRPr>
          </a:p>
          <a:p>
            <a:pPr indent="457200" lvl="0" marL="457200" rtl="0" algn="l">
              <a:spcBef>
                <a:spcPts val="0"/>
              </a:spcBef>
              <a:spcAft>
                <a:spcPts val="0"/>
              </a:spcAft>
              <a:buNone/>
            </a:pPr>
            <a:r>
              <a:rPr lang="en" sz="1200">
                <a:latin typeface="IBM Plex Sans Medium"/>
                <a:ea typeface="IBM Plex Sans Medium"/>
                <a:cs typeface="IBM Plex Sans Medium"/>
                <a:sym typeface="IBM Plex Sans Medium"/>
              </a:rPr>
              <a:t>Group A: Completed the course</a:t>
            </a:r>
            <a:endParaRPr sz="1200">
              <a:latin typeface="IBM Plex Sans Medium"/>
              <a:ea typeface="IBM Plex Sans Medium"/>
              <a:cs typeface="IBM Plex Sans Medium"/>
              <a:sym typeface="IBM Plex Sans Medium"/>
            </a:endParaRPr>
          </a:p>
          <a:p>
            <a:pPr indent="457200" lvl="0" marL="457200" rtl="0" algn="l">
              <a:spcBef>
                <a:spcPts val="0"/>
              </a:spcBef>
              <a:spcAft>
                <a:spcPts val="0"/>
              </a:spcAft>
              <a:buNone/>
            </a:pPr>
            <a:r>
              <a:rPr lang="en" sz="1200">
                <a:latin typeface="IBM Plex Sans Medium"/>
                <a:ea typeface="IBM Plex Sans Medium"/>
                <a:cs typeface="IBM Plex Sans Medium"/>
                <a:sym typeface="IBM Plex Sans Medium"/>
              </a:rPr>
              <a:t>Group B: Did not complete the course</a:t>
            </a:r>
            <a:endParaRPr sz="1200">
              <a:latin typeface="IBM Plex Sans Medium"/>
              <a:ea typeface="IBM Plex Sans Medium"/>
              <a:cs typeface="IBM Plex Sans Medium"/>
              <a:sym typeface="IBM Plex Sans Medium"/>
            </a:endParaRPr>
          </a:p>
          <a:p>
            <a:pPr indent="0" lvl="0" marL="457200" rtl="0" algn="l">
              <a:spcBef>
                <a:spcPts val="0"/>
              </a:spcBef>
              <a:spcAft>
                <a:spcPts val="0"/>
              </a:spcAft>
              <a:buNone/>
            </a:pPr>
            <a:r>
              <a:rPr lang="en" sz="1200">
                <a:latin typeface="IBM Plex Sans Medium"/>
                <a:ea typeface="IBM Plex Sans Medium"/>
                <a:cs typeface="IBM Plex Sans Medium"/>
                <a:sym typeface="IBM Plex Sans Medium"/>
              </a:rPr>
              <a:t>2. Statistical Testing:</a:t>
            </a:r>
            <a:endParaRPr sz="1200">
              <a:latin typeface="IBM Plex Sans Medium"/>
              <a:ea typeface="IBM Plex Sans Medium"/>
              <a:cs typeface="IBM Plex Sans Medium"/>
              <a:sym typeface="IBM Plex Sans Medium"/>
            </a:endParaRPr>
          </a:p>
          <a:p>
            <a:pPr indent="-304800" lvl="0" marL="914400" rtl="0" algn="l">
              <a:spcBef>
                <a:spcPts val="0"/>
              </a:spcBef>
              <a:spcAft>
                <a:spcPts val="0"/>
              </a:spcAft>
              <a:buSzPts val="1200"/>
              <a:buFont typeface="IBM Plex Sans Medium"/>
              <a:buChar char="●"/>
            </a:pPr>
            <a:r>
              <a:rPr lang="en" sz="1200">
                <a:latin typeface="IBM Plex Sans Medium"/>
                <a:ea typeface="IBM Plex Sans Medium"/>
                <a:cs typeface="IBM Plex Sans Medium"/>
                <a:sym typeface="IBM Plex Sans Medium"/>
              </a:rPr>
              <a:t>Null Hypothesis (H₀): There is no difference in average scores between the two groups.</a:t>
            </a:r>
            <a:endParaRPr sz="1200">
              <a:latin typeface="IBM Plex Sans Medium"/>
              <a:ea typeface="IBM Plex Sans Medium"/>
              <a:cs typeface="IBM Plex Sans Medium"/>
              <a:sym typeface="IBM Plex Sans Medium"/>
            </a:endParaRPr>
          </a:p>
          <a:p>
            <a:pPr indent="-304800" lvl="0" marL="914400" rtl="0" algn="l">
              <a:spcBef>
                <a:spcPts val="0"/>
              </a:spcBef>
              <a:spcAft>
                <a:spcPts val="0"/>
              </a:spcAft>
              <a:buSzPts val="1200"/>
              <a:buFont typeface="IBM Plex Sans Medium"/>
              <a:buChar char="●"/>
            </a:pPr>
            <a:r>
              <a:rPr lang="en" sz="1200">
                <a:latin typeface="IBM Plex Sans Medium"/>
                <a:ea typeface="IBM Plex Sans Medium"/>
                <a:cs typeface="IBM Plex Sans Medium"/>
                <a:sym typeface="IBM Plex Sans Medium"/>
              </a:rPr>
              <a:t>Alternative Hypothesis (H₁): There is a significant difference in average scores betwe</a:t>
            </a:r>
            <a:r>
              <a:rPr lang="en" sz="1200">
                <a:latin typeface="IBM Plex Sans Medium"/>
                <a:ea typeface="IBM Plex Sans Medium"/>
                <a:cs typeface="IBM Plex Sans Medium"/>
                <a:sym typeface="IBM Plex Sans Medium"/>
              </a:rPr>
              <a:t>en the two groups.</a:t>
            </a:r>
            <a:endParaRPr sz="1200">
              <a:latin typeface="IBM Plex Sans Medium"/>
              <a:ea typeface="IBM Plex Sans Medium"/>
              <a:cs typeface="IBM Plex Sans Medium"/>
              <a:sym typeface="IBM Plex Sans Medium"/>
            </a:endParaRPr>
          </a:p>
          <a:p>
            <a:pPr indent="0" lvl="0" marL="457200" rtl="0" algn="l">
              <a:spcBef>
                <a:spcPts val="0"/>
              </a:spcBef>
              <a:spcAft>
                <a:spcPts val="0"/>
              </a:spcAft>
              <a:buNone/>
            </a:pPr>
            <a:r>
              <a:rPr lang="en" sz="1200">
                <a:latin typeface="IBM Plex Sans Medium"/>
                <a:ea typeface="IBM Plex Sans Medium"/>
                <a:cs typeface="IBM Plex Sans Medium"/>
                <a:sym typeface="IBM Plex Sans Medium"/>
              </a:rPr>
              <a:t>3. Visualization:</a:t>
            </a:r>
            <a:endParaRPr sz="1200">
              <a:latin typeface="IBM Plex Sans Medium"/>
              <a:ea typeface="IBM Plex Sans Medium"/>
              <a:cs typeface="IBM Plex Sans Medium"/>
              <a:sym typeface="IBM Plex Sans Medium"/>
            </a:endParaRPr>
          </a:p>
          <a:p>
            <a:pPr indent="-304800" lvl="0" marL="914400" rtl="0" algn="l">
              <a:spcBef>
                <a:spcPts val="0"/>
              </a:spcBef>
              <a:spcAft>
                <a:spcPts val="0"/>
              </a:spcAft>
              <a:buSzPts val="1200"/>
              <a:buFont typeface="IBM Plex Sans Medium"/>
              <a:buChar char="●"/>
            </a:pPr>
            <a:r>
              <a:rPr lang="en" sz="1200">
                <a:latin typeface="IBM Plex Sans Medium"/>
                <a:ea typeface="IBM Plex Sans Medium"/>
                <a:cs typeface="IBM Plex Sans Medium"/>
                <a:sym typeface="IBM Plex Sans Medium"/>
              </a:rPr>
              <a:t>Used</a:t>
            </a:r>
            <a:r>
              <a:rPr lang="en" sz="1200">
                <a:latin typeface="IBM Plex Sans Medium"/>
                <a:ea typeface="IBM Plex Sans Medium"/>
                <a:cs typeface="IBM Plex Sans Medium"/>
                <a:sym typeface="IBM Plex Sans Medium"/>
              </a:rPr>
              <a:t> bar charts to visualize the score differences between the two groups.</a:t>
            </a:r>
            <a:endParaRPr sz="1200">
              <a:latin typeface="IBM Plex Sans Medium"/>
              <a:ea typeface="IBM Plex Sans Medium"/>
              <a:cs typeface="IBM Plex Sans Medium"/>
              <a:sym typeface="IBM Plex Sans Medium"/>
            </a:endParaRPr>
          </a:p>
          <a:p>
            <a:pPr indent="-304800" lvl="0" marL="914400" rtl="0" algn="l">
              <a:spcBef>
                <a:spcPts val="0"/>
              </a:spcBef>
              <a:spcAft>
                <a:spcPts val="0"/>
              </a:spcAft>
              <a:buSzPts val="1200"/>
              <a:buFont typeface="IBM Plex Sans Medium"/>
              <a:buChar char="●"/>
            </a:pPr>
            <a:r>
              <a:rPr lang="en" sz="1200">
                <a:latin typeface="IBM Plex Sans Medium"/>
                <a:ea typeface="IBM Plex Sans Medium"/>
                <a:cs typeface="IBM Plex Sans Medium"/>
                <a:sym typeface="IBM Plex Sans Medium"/>
              </a:rPr>
              <a:t>Add confidence intervals to support visual inference.</a:t>
            </a:r>
            <a:endParaRPr sz="800">
              <a:solidFill>
                <a:schemeClr val="dk1"/>
              </a:solidFill>
              <a:latin typeface="IBM Plex Sans"/>
              <a:ea typeface="IBM Plex Sans"/>
              <a:cs typeface="IBM Plex Sans"/>
              <a:sym typeface="IBM Plex Sans"/>
            </a:endParaRPr>
          </a:p>
          <a:p>
            <a:pPr indent="0" lvl="0" marL="457200" rtl="0" algn="l">
              <a:lnSpc>
                <a:spcPct val="100000"/>
              </a:lnSpc>
              <a:spcBef>
                <a:spcPts val="0"/>
              </a:spcBef>
              <a:spcAft>
                <a:spcPts val="0"/>
              </a:spcAft>
              <a:buNone/>
            </a:pPr>
            <a:r>
              <a:t/>
            </a:r>
            <a:endParaRPr sz="1100">
              <a:solidFill>
                <a:schemeClr val="dk1"/>
              </a:solidFill>
            </a:endParaRPr>
          </a:p>
        </p:txBody>
      </p:sp>
      <p:sp>
        <p:nvSpPr>
          <p:cNvPr id="107" name="Google Shape;107;p20"/>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nvSpPr>
        <p:spPr>
          <a:xfrm>
            <a:off x="197850" y="85000"/>
            <a:ext cx="8748300" cy="473700"/>
          </a:xfrm>
          <a:prstGeom prst="rect">
            <a:avLst/>
          </a:prstGeom>
          <a:noFill/>
          <a:ln cap="flat" cmpd="sng" w="38100">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E06666"/>
                </a:solidFill>
                <a:latin typeface="IBM Plex Serif"/>
                <a:ea typeface="IBM Plex Serif"/>
                <a:cs typeface="IBM Plex Serif"/>
                <a:sym typeface="IBM Plex Serif"/>
              </a:rPr>
              <a:t>SOLUTION DESIGN</a:t>
            </a:r>
            <a:endParaRPr b="1" sz="2200">
              <a:solidFill>
                <a:srgbClr val="E06666"/>
              </a:solidFill>
              <a:latin typeface="IBM Plex Serif"/>
              <a:ea typeface="IBM Plex Serif"/>
              <a:cs typeface="IBM Plex Serif"/>
              <a:sym typeface="IBM Plex Serif"/>
            </a:endParaRPr>
          </a:p>
        </p:txBody>
      </p:sp>
      <p:sp>
        <p:nvSpPr>
          <p:cNvPr id="113" name="Google Shape;113;p21"/>
          <p:cNvSpPr txBox="1"/>
          <p:nvPr/>
        </p:nvSpPr>
        <p:spPr>
          <a:xfrm>
            <a:off x="42600" y="558700"/>
            <a:ext cx="9333900" cy="4691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IBM Plex Sans JP"/>
              <a:buChar char="❖"/>
            </a:pPr>
            <a:r>
              <a:rPr b="1" lang="en" u="sng">
                <a:solidFill>
                  <a:schemeClr val="dk1"/>
                </a:solidFill>
                <a:latin typeface="IBM Plex Sans JP"/>
                <a:ea typeface="IBM Plex Sans JP"/>
                <a:cs typeface="IBM Plex Sans JP"/>
                <a:sym typeface="IBM Plex Sans JP"/>
              </a:rPr>
              <a:t>Proposed Solution</a:t>
            </a:r>
            <a:endParaRPr b="1" u="sng">
              <a:solidFill>
                <a:schemeClr val="dk1"/>
              </a:solidFill>
              <a:latin typeface="IBM Plex Sans JP"/>
              <a:ea typeface="IBM Plex Sans JP"/>
              <a:cs typeface="IBM Plex Sans JP"/>
              <a:sym typeface="IBM Plex Sans JP"/>
            </a:endParaRPr>
          </a:p>
          <a:p>
            <a:pPr indent="0" lvl="0" marL="457200" rtl="0" algn="l">
              <a:spcBef>
                <a:spcPts val="0"/>
              </a:spcBef>
              <a:spcAft>
                <a:spcPts val="0"/>
              </a:spcAft>
              <a:buNone/>
            </a:pPr>
            <a:r>
              <a:t/>
            </a:r>
            <a:endParaRPr b="1" sz="600" u="sng">
              <a:solidFill>
                <a:schemeClr val="dk1"/>
              </a:solidFill>
              <a:latin typeface="IBM Plex Sans JP"/>
              <a:ea typeface="IBM Plex Sans JP"/>
              <a:cs typeface="IBM Plex Sans JP"/>
              <a:sym typeface="IBM Plex Sans JP"/>
            </a:endParaRPr>
          </a:p>
          <a:p>
            <a:pPr indent="0" lvl="0" marL="457200" rtl="0" algn="l">
              <a:lnSpc>
                <a:spcPct val="100000"/>
              </a:lnSpc>
              <a:spcBef>
                <a:spcPts val="0"/>
              </a:spcBef>
              <a:spcAft>
                <a:spcPts val="0"/>
              </a:spcAft>
              <a:buNone/>
            </a:pPr>
            <a:r>
              <a:rPr lang="en" sz="1200">
                <a:solidFill>
                  <a:schemeClr val="dk1"/>
                </a:solidFill>
                <a:latin typeface="IBM Plex Sans Medium"/>
                <a:ea typeface="IBM Plex Sans Medium"/>
                <a:cs typeface="IBM Plex Sans Medium"/>
                <a:sym typeface="IBM Plex Sans Medium"/>
              </a:rPr>
              <a:t>Leveraging the data-driven insights from student performance analytics we can :</a:t>
            </a:r>
            <a:endParaRPr sz="1200">
              <a:solidFill>
                <a:schemeClr val="dk1"/>
              </a:solidFill>
              <a:latin typeface="IBM Plex Sans Medium"/>
              <a:ea typeface="IBM Plex Sans Medium"/>
              <a:cs typeface="IBM Plex Sans Medium"/>
              <a:sym typeface="IBM Plex Sans Medium"/>
            </a:endParaRPr>
          </a:p>
          <a:p>
            <a:pPr indent="-304800" lvl="0" marL="914400" rtl="0" algn="l">
              <a:lnSpc>
                <a:spcPct val="100000"/>
              </a:lnSpc>
              <a:spcBef>
                <a:spcPts val="0"/>
              </a:spcBef>
              <a:spcAft>
                <a:spcPts val="0"/>
              </a:spcAft>
              <a:buClr>
                <a:schemeClr val="dk1"/>
              </a:buClr>
              <a:buSzPts val="1200"/>
              <a:buFont typeface="IBM Plex Sans JP Medium"/>
              <a:buAutoNum type="arabicPeriod"/>
            </a:pPr>
            <a:r>
              <a:rPr b="1" lang="en" sz="1200">
                <a:solidFill>
                  <a:schemeClr val="dk1"/>
                </a:solidFill>
                <a:latin typeface="IBM Plex Sans"/>
                <a:ea typeface="IBM Plex Sans"/>
                <a:cs typeface="IBM Plex Sans"/>
                <a:sym typeface="IBM Plex Sans"/>
              </a:rPr>
              <a:t>Identify the underperforming groups</a:t>
            </a:r>
            <a:r>
              <a:rPr lang="en" sz="1200">
                <a:solidFill>
                  <a:schemeClr val="dk1"/>
                </a:solidFill>
                <a:latin typeface="IBM Plex Sans Medium"/>
                <a:ea typeface="IBM Plex Sans Medium"/>
                <a:cs typeface="IBM Plex Sans Medium"/>
                <a:sym typeface="IBM Plex Sans Medium"/>
              </a:rPr>
              <a:t> (by gender, subject, or preparation course status).</a:t>
            </a:r>
            <a:endParaRPr sz="1200">
              <a:solidFill>
                <a:schemeClr val="dk1"/>
              </a:solidFill>
              <a:latin typeface="IBM Plex Sans Medium"/>
              <a:ea typeface="IBM Plex Sans Medium"/>
              <a:cs typeface="IBM Plex Sans Medium"/>
              <a:sym typeface="IBM Plex Sans Medium"/>
            </a:endParaRPr>
          </a:p>
          <a:p>
            <a:pPr indent="-304800" lvl="0" marL="914400" rtl="0" algn="l">
              <a:lnSpc>
                <a:spcPct val="100000"/>
              </a:lnSpc>
              <a:spcBef>
                <a:spcPts val="0"/>
              </a:spcBef>
              <a:spcAft>
                <a:spcPts val="0"/>
              </a:spcAft>
              <a:buClr>
                <a:schemeClr val="dk1"/>
              </a:buClr>
              <a:buSzPts val="1200"/>
              <a:buFont typeface="IBM Plex Sans JP Medium"/>
              <a:buAutoNum type="arabicPeriod"/>
            </a:pPr>
            <a:r>
              <a:rPr b="1" lang="en" sz="1200">
                <a:solidFill>
                  <a:schemeClr val="dk1"/>
                </a:solidFill>
                <a:latin typeface="IBM Plex Sans"/>
                <a:ea typeface="IBM Plex Sans"/>
                <a:cs typeface="IBM Plex Sans"/>
                <a:sym typeface="IBM Plex Sans"/>
              </a:rPr>
              <a:t>Target the academic interventions</a:t>
            </a:r>
            <a:r>
              <a:rPr lang="en" sz="1200">
                <a:solidFill>
                  <a:schemeClr val="dk1"/>
                </a:solidFill>
                <a:latin typeface="IBM Plex Sans Medium"/>
                <a:ea typeface="IBM Plex Sans Medium"/>
                <a:cs typeface="IBM Plex Sans Medium"/>
                <a:sym typeface="IBM Plex Sans Medium"/>
              </a:rPr>
              <a:t> such as additional classes, tutoring, or improved test preparation programs.</a:t>
            </a:r>
            <a:endParaRPr sz="1200">
              <a:solidFill>
                <a:schemeClr val="dk1"/>
              </a:solidFill>
              <a:latin typeface="IBM Plex Sans Medium"/>
              <a:ea typeface="IBM Plex Sans Medium"/>
              <a:cs typeface="IBM Plex Sans Medium"/>
              <a:sym typeface="IBM Plex Sans Medium"/>
            </a:endParaRPr>
          </a:p>
          <a:p>
            <a:pPr indent="-304800" lvl="0" marL="914400" rtl="0" algn="l">
              <a:lnSpc>
                <a:spcPct val="100000"/>
              </a:lnSpc>
              <a:spcBef>
                <a:spcPts val="0"/>
              </a:spcBef>
              <a:spcAft>
                <a:spcPts val="0"/>
              </a:spcAft>
              <a:buClr>
                <a:schemeClr val="dk1"/>
              </a:buClr>
              <a:buSzPts val="1200"/>
              <a:buFont typeface="IBM Plex Sans JP Medium"/>
              <a:buAutoNum type="arabicPeriod"/>
            </a:pPr>
            <a:r>
              <a:rPr b="1" lang="en" sz="1200">
                <a:solidFill>
                  <a:schemeClr val="dk1"/>
                </a:solidFill>
                <a:latin typeface="IBM Plex Sans"/>
                <a:ea typeface="IBM Plex Sans"/>
                <a:cs typeface="IBM Plex Sans"/>
                <a:sym typeface="IBM Plex Sans"/>
              </a:rPr>
              <a:t>Promote some personalized learning</a:t>
            </a:r>
            <a:r>
              <a:rPr lang="en" sz="1200">
                <a:solidFill>
                  <a:schemeClr val="dk1"/>
                </a:solidFill>
                <a:latin typeface="IBM Plex Sans Medium"/>
                <a:ea typeface="IBM Plex Sans Medium"/>
                <a:cs typeface="IBM Plex Sans Medium"/>
                <a:sym typeface="IBM Plex Sans Medium"/>
              </a:rPr>
              <a:t> by grouping students based on performance patterns.</a:t>
            </a:r>
            <a:endParaRPr sz="1200">
              <a:solidFill>
                <a:schemeClr val="dk1"/>
              </a:solidFill>
              <a:latin typeface="IBM Plex Sans Medium"/>
              <a:ea typeface="IBM Plex Sans Medium"/>
              <a:cs typeface="IBM Plex Sans Medium"/>
              <a:sym typeface="IBM Plex Sans Medium"/>
            </a:endParaRPr>
          </a:p>
          <a:p>
            <a:pPr indent="-304800" lvl="0" marL="914400" rtl="0" algn="l">
              <a:lnSpc>
                <a:spcPct val="100000"/>
              </a:lnSpc>
              <a:spcBef>
                <a:spcPts val="0"/>
              </a:spcBef>
              <a:spcAft>
                <a:spcPts val="0"/>
              </a:spcAft>
              <a:buClr>
                <a:schemeClr val="dk1"/>
              </a:buClr>
              <a:buSzPts val="1200"/>
              <a:buFont typeface="IBM Plex Sans JP Medium"/>
              <a:buAutoNum type="arabicPeriod"/>
            </a:pPr>
            <a:r>
              <a:rPr b="1" lang="en" sz="1200">
                <a:solidFill>
                  <a:schemeClr val="dk1"/>
                </a:solidFill>
                <a:latin typeface="IBM Plex Sans"/>
                <a:ea typeface="IBM Plex Sans"/>
                <a:cs typeface="IBM Plex Sans"/>
                <a:sym typeface="IBM Plex Sans"/>
              </a:rPr>
              <a:t>Empower educators and institutions</a:t>
            </a:r>
            <a:r>
              <a:rPr lang="en" sz="1200">
                <a:solidFill>
                  <a:schemeClr val="dk1"/>
                </a:solidFill>
                <a:latin typeface="IBM Plex Sans Medium"/>
                <a:ea typeface="IBM Plex Sans Medium"/>
                <a:cs typeface="IBM Plex Sans Medium"/>
                <a:sym typeface="IBM Plex Sans Medium"/>
              </a:rPr>
              <a:t> with tools (Power BI dashboards) to track and respond to trends in real time.</a:t>
            </a:r>
            <a:endParaRPr sz="1200">
              <a:solidFill>
                <a:schemeClr val="dk1"/>
              </a:solidFill>
              <a:latin typeface="IBM Plex Sans Medium"/>
              <a:ea typeface="IBM Plex Sans Medium"/>
              <a:cs typeface="IBM Plex Sans Medium"/>
              <a:sym typeface="IBM Plex Sans Medium"/>
            </a:endParaRPr>
          </a:p>
          <a:p>
            <a:pPr indent="0" lvl="0" marL="1371600" rtl="0" algn="l">
              <a:lnSpc>
                <a:spcPct val="100000"/>
              </a:lnSpc>
              <a:spcBef>
                <a:spcPts val="0"/>
              </a:spcBef>
              <a:spcAft>
                <a:spcPts val="0"/>
              </a:spcAft>
              <a:buNone/>
            </a:pPr>
            <a:r>
              <a:t/>
            </a:r>
            <a:endParaRPr sz="700">
              <a:solidFill>
                <a:schemeClr val="dk1"/>
              </a:solidFill>
              <a:latin typeface="IBM Plex Sans JP Medium"/>
              <a:ea typeface="IBM Plex Sans JP Medium"/>
              <a:cs typeface="IBM Plex Sans JP Medium"/>
              <a:sym typeface="IBM Plex Sans JP Medium"/>
            </a:endParaRPr>
          </a:p>
          <a:p>
            <a:pPr indent="-317500" lvl="0" marL="457200" rtl="0" algn="l">
              <a:lnSpc>
                <a:spcPct val="100000"/>
              </a:lnSpc>
              <a:spcBef>
                <a:spcPts val="0"/>
              </a:spcBef>
              <a:spcAft>
                <a:spcPts val="0"/>
              </a:spcAft>
              <a:buClr>
                <a:schemeClr val="dk1"/>
              </a:buClr>
              <a:buSzPts val="1400"/>
              <a:buFont typeface="IBM Plex Sans"/>
              <a:buChar char="❖"/>
            </a:pPr>
            <a:r>
              <a:rPr b="1" lang="en" u="sng">
                <a:solidFill>
                  <a:schemeClr val="dk1"/>
                </a:solidFill>
                <a:latin typeface="IBM Plex Sans"/>
                <a:ea typeface="IBM Plex Sans"/>
                <a:cs typeface="IBM Plex Sans"/>
                <a:sym typeface="IBM Plex Sans"/>
              </a:rPr>
              <a:t>Implementation Plan</a:t>
            </a:r>
            <a:endParaRPr b="1" u="sng">
              <a:solidFill>
                <a:schemeClr val="dk1"/>
              </a:solidFill>
              <a:latin typeface="IBM Plex Sans"/>
              <a:ea typeface="IBM Plex Sans"/>
              <a:cs typeface="IBM Plex Sans"/>
              <a:sym typeface="IBM Plex Sans"/>
            </a:endParaRPr>
          </a:p>
          <a:p>
            <a:pPr indent="0" lvl="0" marL="457200" rtl="0" algn="l">
              <a:lnSpc>
                <a:spcPct val="100000"/>
              </a:lnSpc>
              <a:spcBef>
                <a:spcPts val="0"/>
              </a:spcBef>
              <a:spcAft>
                <a:spcPts val="0"/>
              </a:spcAft>
              <a:buNone/>
            </a:pPr>
            <a:r>
              <a:t/>
            </a:r>
            <a:endParaRPr b="1" sz="600" u="sng">
              <a:solidFill>
                <a:schemeClr val="dk1"/>
              </a:solidFill>
              <a:latin typeface="IBM Plex Sans"/>
              <a:ea typeface="IBM Plex Sans"/>
              <a:cs typeface="IBM Plex Sans"/>
              <a:sym typeface="IBM Plex Sans"/>
            </a:endParaRPr>
          </a:p>
          <a:p>
            <a:pPr indent="0" lvl="0" marL="457200" rtl="0" algn="l">
              <a:spcBef>
                <a:spcPts val="0"/>
              </a:spcBef>
              <a:spcAft>
                <a:spcPts val="0"/>
              </a:spcAft>
              <a:buNone/>
            </a:pPr>
            <a:r>
              <a:rPr b="1" lang="en" sz="1200">
                <a:solidFill>
                  <a:schemeClr val="dk1"/>
                </a:solidFill>
                <a:latin typeface="IBM Plex Sans JP"/>
                <a:ea typeface="IBM Plex Sans JP"/>
                <a:cs typeface="IBM Plex Sans JP"/>
                <a:sym typeface="IBM Plex Sans JP"/>
              </a:rPr>
              <a:t>1. Data Preparation</a:t>
            </a:r>
            <a:r>
              <a:rPr lang="en" sz="1200">
                <a:solidFill>
                  <a:schemeClr val="dk1"/>
                </a:solidFill>
                <a:latin typeface="IBM Plex Sans JP Medium"/>
                <a:ea typeface="IBM Plex Sans JP Medium"/>
                <a:cs typeface="IBM Plex Sans JP Medium"/>
                <a:sym typeface="IBM Plex Sans JP Medium"/>
              </a:rPr>
              <a:t>: Clean, transform, and validate data (remove errors, handle missing values, format categories) using Excel, Python (Pandas), Power BI</a:t>
            </a:r>
            <a:endParaRPr sz="1200">
              <a:solidFill>
                <a:schemeClr val="dk1"/>
              </a:solidFill>
              <a:latin typeface="IBM Plex Sans JP Medium"/>
              <a:ea typeface="IBM Plex Sans JP Medium"/>
              <a:cs typeface="IBM Plex Sans JP Medium"/>
              <a:sym typeface="IBM Plex Sans JP Medium"/>
            </a:endParaRPr>
          </a:p>
          <a:p>
            <a:pPr indent="0" lvl="0" marL="457200" rtl="0" algn="l">
              <a:spcBef>
                <a:spcPts val="0"/>
              </a:spcBef>
              <a:spcAft>
                <a:spcPts val="0"/>
              </a:spcAft>
              <a:buNone/>
            </a:pPr>
            <a:r>
              <a:rPr b="1" lang="en" sz="1200">
                <a:solidFill>
                  <a:schemeClr val="dk1"/>
                </a:solidFill>
                <a:latin typeface="IBM Plex Sans JP"/>
                <a:ea typeface="IBM Plex Sans JP"/>
                <a:cs typeface="IBM Plex Sans JP"/>
                <a:sym typeface="IBM Plex Sans JP"/>
              </a:rPr>
              <a:t>2. Analysis &amp; Visualization</a:t>
            </a:r>
            <a:r>
              <a:rPr lang="en" sz="1200">
                <a:solidFill>
                  <a:schemeClr val="dk1"/>
                </a:solidFill>
                <a:latin typeface="IBM Plex Sans JP Medium"/>
                <a:ea typeface="IBM Plex Sans JP Medium"/>
                <a:cs typeface="IBM Plex Sans JP Medium"/>
                <a:sym typeface="IBM Plex Sans JP Medium"/>
              </a:rPr>
              <a:t>: Perform statistical analysis (t-tests), build subject-wise performance dashboards using Power BI, Seaborn/Matplotlib</a:t>
            </a:r>
            <a:endParaRPr sz="1200">
              <a:solidFill>
                <a:schemeClr val="dk1"/>
              </a:solidFill>
              <a:latin typeface="IBM Plex Sans JP Medium"/>
              <a:ea typeface="IBM Plex Sans JP Medium"/>
              <a:cs typeface="IBM Plex Sans JP Medium"/>
              <a:sym typeface="IBM Plex Sans JP Medium"/>
            </a:endParaRPr>
          </a:p>
          <a:p>
            <a:pPr indent="0" lvl="0" marL="457200" rtl="0" algn="l">
              <a:spcBef>
                <a:spcPts val="0"/>
              </a:spcBef>
              <a:spcAft>
                <a:spcPts val="0"/>
              </a:spcAft>
              <a:buNone/>
            </a:pPr>
            <a:r>
              <a:rPr b="1" lang="en" sz="1200">
                <a:solidFill>
                  <a:schemeClr val="dk1"/>
                </a:solidFill>
                <a:latin typeface="IBM Plex Sans JP"/>
                <a:ea typeface="IBM Plex Sans JP"/>
                <a:cs typeface="IBM Plex Sans JP"/>
                <a:sym typeface="IBM Plex Sans JP"/>
              </a:rPr>
              <a:t>3. Insight Derivation:</a:t>
            </a:r>
            <a:r>
              <a:rPr lang="en" sz="1200">
                <a:solidFill>
                  <a:schemeClr val="dk1"/>
                </a:solidFill>
                <a:latin typeface="IBM Plex Sans JP Medium"/>
                <a:ea typeface="IBM Plex Sans JP Medium"/>
                <a:cs typeface="IBM Plex Sans JP Medium"/>
                <a:sym typeface="IBM Plex Sans JP Medium"/>
              </a:rPr>
              <a:t> Identify gaps by test prep, gender, subject; highlight strengths &amp; weaknesses using Power BI visuals (bar, boxplot, cards)</a:t>
            </a:r>
            <a:endParaRPr sz="1200">
              <a:solidFill>
                <a:schemeClr val="dk1"/>
              </a:solidFill>
              <a:latin typeface="IBM Plex Sans JP Medium"/>
              <a:ea typeface="IBM Plex Sans JP Medium"/>
              <a:cs typeface="IBM Plex Sans JP Medium"/>
              <a:sym typeface="IBM Plex Sans JP Medium"/>
            </a:endParaRPr>
          </a:p>
          <a:p>
            <a:pPr indent="0" lvl="0" marL="457200" rtl="0" algn="l">
              <a:spcBef>
                <a:spcPts val="0"/>
              </a:spcBef>
              <a:spcAft>
                <a:spcPts val="0"/>
              </a:spcAft>
              <a:buNone/>
            </a:pPr>
            <a:r>
              <a:rPr b="1" lang="en" sz="1200">
                <a:solidFill>
                  <a:schemeClr val="dk1"/>
                </a:solidFill>
                <a:latin typeface="IBM Plex Sans JP"/>
                <a:ea typeface="IBM Plex Sans JP"/>
                <a:cs typeface="IBM Plex Sans JP"/>
                <a:sym typeface="IBM Plex Sans JP"/>
              </a:rPr>
              <a:t>4. Action Plan:</a:t>
            </a:r>
            <a:r>
              <a:rPr lang="en" sz="1200">
                <a:solidFill>
                  <a:schemeClr val="dk1"/>
                </a:solidFill>
                <a:latin typeface="IBM Plex Sans JP Medium"/>
                <a:ea typeface="IBM Plex Sans JP Medium"/>
                <a:cs typeface="IBM Plex Sans JP Medium"/>
                <a:sym typeface="IBM Plex Sans JP Medium"/>
              </a:rPr>
              <a:t> Share findings with teachers/administrators, propose interventions (e.g., mandatory prep courses) by creating Reports and holding Stakeholder meetings</a:t>
            </a:r>
            <a:endParaRPr sz="1200">
              <a:solidFill>
                <a:schemeClr val="dk1"/>
              </a:solidFill>
              <a:latin typeface="IBM Plex Sans JP Medium"/>
              <a:ea typeface="IBM Plex Sans JP Medium"/>
              <a:cs typeface="IBM Plex Sans JP Medium"/>
              <a:sym typeface="IBM Plex Sans JP Medium"/>
            </a:endParaRPr>
          </a:p>
          <a:p>
            <a:pPr indent="0" lvl="0" marL="457200" rtl="0" algn="l">
              <a:spcBef>
                <a:spcPts val="0"/>
              </a:spcBef>
              <a:spcAft>
                <a:spcPts val="0"/>
              </a:spcAft>
              <a:buNone/>
            </a:pPr>
            <a:r>
              <a:rPr b="1" lang="en" sz="1200">
                <a:solidFill>
                  <a:schemeClr val="dk1"/>
                </a:solidFill>
                <a:latin typeface="IBM Plex Sans JP"/>
                <a:ea typeface="IBM Plex Sans JP"/>
                <a:cs typeface="IBM Plex Sans JP"/>
                <a:sym typeface="IBM Plex Sans JP"/>
              </a:rPr>
              <a:t>5. Monitoring &amp; Feedback:</a:t>
            </a:r>
            <a:r>
              <a:rPr lang="en" sz="1200">
                <a:solidFill>
                  <a:schemeClr val="dk1"/>
                </a:solidFill>
                <a:latin typeface="IBM Plex Sans JP Medium"/>
                <a:ea typeface="IBM Plex Sans JP Medium"/>
                <a:cs typeface="IBM Plex Sans JP Medium"/>
                <a:sym typeface="IBM Plex Sans JP Medium"/>
              </a:rPr>
              <a:t> Track improvements using updated dashboards and refine strategy</a:t>
            </a:r>
            <a:endParaRPr sz="1200">
              <a:solidFill>
                <a:schemeClr val="dk1"/>
              </a:solidFill>
              <a:latin typeface="IBM Plex Sans JP Medium"/>
              <a:ea typeface="IBM Plex Sans JP Medium"/>
              <a:cs typeface="IBM Plex Sans JP Medium"/>
              <a:sym typeface="IBM Plex Sans JP Medium"/>
            </a:endParaRPr>
          </a:p>
          <a:p>
            <a:pPr indent="0" lvl="0" marL="457200" rtl="0" algn="l">
              <a:spcBef>
                <a:spcPts val="0"/>
              </a:spcBef>
              <a:spcAft>
                <a:spcPts val="0"/>
              </a:spcAft>
              <a:buNone/>
            </a:pPr>
            <a:r>
              <a:t/>
            </a:r>
            <a:endParaRPr sz="700">
              <a:solidFill>
                <a:schemeClr val="dk1"/>
              </a:solidFill>
              <a:latin typeface="IBM Plex Sans JP Medium"/>
              <a:ea typeface="IBM Plex Sans JP Medium"/>
              <a:cs typeface="IBM Plex Sans JP Medium"/>
              <a:sym typeface="IBM Plex Sans JP Medium"/>
            </a:endParaRPr>
          </a:p>
          <a:p>
            <a:pPr indent="-317500" lvl="0" marL="457200" rtl="0" algn="l">
              <a:lnSpc>
                <a:spcPct val="100000"/>
              </a:lnSpc>
              <a:spcBef>
                <a:spcPts val="0"/>
              </a:spcBef>
              <a:spcAft>
                <a:spcPts val="0"/>
              </a:spcAft>
              <a:buClr>
                <a:schemeClr val="dk1"/>
              </a:buClr>
              <a:buSzPts val="1400"/>
              <a:buFont typeface="IBM Plex Sans"/>
              <a:buChar char="❖"/>
            </a:pPr>
            <a:r>
              <a:rPr b="1" lang="en" u="sng">
                <a:solidFill>
                  <a:schemeClr val="dk1"/>
                </a:solidFill>
                <a:latin typeface="IBM Plex Sans"/>
                <a:ea typeface="IBM Plex Sans"/>
                <a:cs typeface="IBM Plex Sans"/>
                <a:sym typeface="IBM Plex Sans"/>
              </a:rPr>
              <a:t>Alignment with SDGs</a:t>
            </a:r>
            <a:endParaRPr b="1" u="sng">
              <a:solidFill>
                <a:schemeClr val="dk1"/>
              </a:solidFill>
              <a:latin typeface="IBM Plex Sans"/>
              <a:ea typeface="IBM Plex Sans"/>
              <a:cs typeface="IBM Plex Sans"/>
              <a:sym typeface="IBM Plex Sans"/>
            </a:endParaRPr>
          </a:p>
          <a:p>
            <a:pPr indent="0" lvl="0" marL="457200" rtl="0" algn="l">
              <a:lnSpc>
                <a:spcPct val="100000"/>
              </a:lnSpc>
              <a:spcBef>
                <a:spcPts val="0"/>
              </a:spcBef>
              <a:spcAft>
                <a:spcPts val="0"/>
              </a:spcAft>
              <a:buNone/>
            </a:pPr>
            <a:r>
              <a:t/>
            </a:r>
            <a:endParaRPr b="1" sz="600" u="sng">
              <a:solidFill>
                <a:schemeClr val="dk1"/>
              </a:solidFill>
              <a:latin typeface="IBM Plex Sans"/>
              <a:ea typeface="IBM Plex Sans"/>
              <a:cs typeface="IBM Plex Sans"/>
              <a:sym typeface="IBM Plex Sans"/>
            </a:endParaRPr>
          </a:p>
          <a:p>
            <a:pPr indent="-304800" lvl="0" marL="457200" rtl="0" algn="l">
              <a:lnSpc>
                <a:spcPct val="100000"/>
              </a:lnSpc>
              <a:spcBef>
                <a:spcPts val="0"/>
              </a:spcBef>
              <a:spcAft>
                <a:spcPts val="0"/>
              </a:spcAft>
              <a:buClr>
                <a:schemeClr val="dk1"/>
              </a:buClr>
              <a:buSzPts val="1200"/>
              <a:buFont typeface="IBM Plex Sans Condensed Medium"/>
              <a:buAutoNum type="arabicPeriod"/>
            </a:pPr>
            <a:r>
              <a:rPr lang="en" sz="1200">
                <a:solidFill>
                  <a:schemeClr val="dk1"/>
                </a:solidFill>
                <a:latin typeface="IBM Plex Sans Condensed Medium"/>
                <a:ea typeface="IBM Plex Sans Condensed Medium"/>
                <a:cs typeface="IBM Plex Sans Condensed Medium"/>
                <a:sym typeface="IBM Plex Sans Condensed Medium"/>
              </a:rPr>
              <a:t>SDG 4 – Quality Education: </a:t>
            </a:r>
            <a:r>
              <a:rPr lang="en" sz="1200">
                <a:solidFill>
                  <a:schemeClr val="dk1"/>
                </a:solidFill>
                <a:latin typeface="IBM Plex Sans Condensed"/>
                <a:ea typeface="IBM Plex Sans Condensed"/>
                <a:cs typeface="IBM Plex Sans Condensed"/>
                <a:sym typeface="IBM Plex Sans Condensed"/>
              </a:rPr>
              <a:t>Enables equitable access to performance data, promoting data-driven strategies for better learning outcomes and improved education quality.</a:t>
            </a:r>
            <a:endParaRPr sz="1200">
              <a:solidFill>
                <a:schemeClr val="dk1"/>
              </a:solidFill>
              <a:latin typeface="IBM Plex Sans Condensed"/>
              <a:ea typeface="IBM Plex Sans Condensed"/>
              <a:cs typeface="IBM Plex Sans Condensed"/>
              <a:sym typeface="IBM Plex Sans Condensed"/>
            </a:endParaRPr>
          </a:p>
          <a:p>
            <a:pPr indent="-304800" lvl="0" marL="457200" rtl="0" algn="l">
              <a:lnSpc>
                <a:spcPct val="100000"/>
              </a:lnSpc>
              <a:spcBef>
                <a:spcPts val="0"/>
              </a:spcBef>
              <a:spcAft>
                <a:spcPts val="0"/>
              </a:spcAft>
              <a:buClr>
                <a:schemeClr val="dk1"/>
              </a:buClr>
              <a:buSzPts val="1200"/>
              <a:buFont typeface="IBM Plex Sans Condensed Medium"/>
              <a:buAutoNum type="arabicPeriod"/>
            </a:pPr>
            <a:r>
              <a:rPr lang="en" sz="1200">
                <a:solidFill>
                  <a:schemeClr val="dk1"/>
                </a:solidFill>
                <a:latin typeface="IBM Plex Sans Condensed Medium"/>
                <a:ea typeface="IBM Plex Sans Condensed Medium"/>
                <a:cs typeface="IBM Plex Sans Condensed Medium"/>
                <a:sym typeface="IBM Plex Sans Condensed Medium"/>
              </a:rPr>
              <a:t>SDG 5 – Gender Equality: </a:t>
            </a:r>
            <a:r>
              <a:rPr lang="en" sz="1200">
                <a:solidFill>
                  <a:schemeClr val="dk1"/>
                </a:solidFill>
                <a:latin typeface="IBM Plex Sans Condensed"/>
                <a:ea typeface="IBM Plex Sans Condensed"/>
                <a:cs typeface="IBM Plex Sans Condensed"/>
                <a:sym typeface="IBM Plex Sans Condensed"/>
              </a:rPr>
              <a:t>Highlights gender-based performance gaps, helping address academic inequalities through interventions.</a:t>
            </a:r>
            <a:endParaRPr sz="1200">
              <a:solidFill>
                <a:schemeClr val="dk1"/>
              </a:solidFill>
              <a:latin typeface="IBM Plex Sans Condensed"/>
              <a:ea typeface="IBM Plex Sans Condensed"/>
              <a:cs typeface="IBM Plex Sans Condensed"/>
              <a:sym typeface="IBM Plex Sans Condensed"/>
            </a:endParaRPr>
          </a:p>
        </p:txBody>
      </p:sp>
      <p:sp>
        <p:nvSpPr>
          <p:cNvPr id="114" name="Google Shape;114;p21"/>
          <p:cNvSpPr/>
          <p:nvPr/>
        </p:nvSpPr>
        <p:spPr>
          <a:xfrm flipH="1" rot="10800000">
            <a:off x="0" y="4976700"/>
            <a:ext cx="9144000" cy="166800"/>
          </a:xfrm>
          <a:prstGeom prst="rect">
            <a:avLst/>
          </a:prstGeom>
          <a:solidFill>
            <a:srgbClr val="001141"/>
          </a:solidFill>
          <a:ln cap="flat" cmpd="sng" w="9525">
            <a:solidFill>
              <a:srgbClr val="00114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